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361" r:id="rId2"/>
    <p:sldId id="348" r:id="rId3"/>
    <p:sldId id="312" r:id="rId4"/>
    <p:sldId id="362" r:id="rId5"/>
    <p:sldId id="324" r:id="rId6"/>
    <p:sldId id="328" r:id="rId7"/>
    <p:sldId id="326" r:id="rId8"/>
    <p:sldId id="332" r:id="rId9"/>
    <p:sldId id="333" r:id="rId10"/>
    <p:sldId id="363" r:id="rId11"/>
    <p:sldId id="334" r:id="rId12"/>
    <p:sldId id="335" r:id="rId13"/>
    <p:sldId id="336" r:id="rId14"/>
    <p:sldId id="309" r:id="rId15"/>
    <p:sldId id="356" r:id="rId16"/>
    <p:sldId id="351" r:id="rId17"/>
    <p:sldId id="349" r:id="rId18"/>
    <p:sldId id="350" r:id="rId19"/>
    <p:sldId id="313" r:id="rId20"/>
    <p:sldId id="306" r:id="rId21"/>
    <p:sldId id="385" r:id="rId22"/>
    <p:sldId id="357" r:id="rId23"/>
    <p:sldId id="358" r:id="rId24"/>
    <p:sldId id="337" r:id="rId25"/>
    <p:sldId id="327" r:id="rId26"/>
    <p:sldId id="355" r:id="rId27"/>
    <p:sldId id="296" r:id="rId28"/>
    <p:sldId id="297" r:id="rId29"/>
    <p:sldId id="320" r:id="rId30"/>
    <p:sldId id="316" r:id="rId31"/>
    <p:sldId id="258" r:id="rId32"/>
    <p:sldId id="260" r:id="rId33"/>
    <p:sldId id="346" r:id="rId34"/>
    <p:sldId id="347" r:id="rId35"/>
    <p:sldId id="261" r:id="rId36"/>
    <p:sldId id="345" r:id="rId37"/>
    <p:sldId id="259" r:id="rId38"/>
    <p:sldId id="318" r:id="rId39"/>
    <p:sldId id="319" r:id="rId40"/>
    <p:sldId id="382" r:id="rId41"/>
    <p:sldId id="383" r:id="rId42"/>
    <p:sldId id="384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73" r:id="rId52"/>
    <p:sldId id="375" r:id="rId53"/>
    <p:sldId id="378" r:id="rId54"/>
    <p:sldId id="317" r:id="rId55"/>
    <p:sldId id="303" r:id="rId56"/>
    <p:sldId id="269" r:id="rId5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72" y="24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Nugroho\Documents\Publication%202011-2014\China-Hefei%202014\Fire%20accident%20Indonesia%202013.xls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cked"/>
        <c:varyColors val="0"/>
        <c:ser>
          <c:idx val="0"/>
          <c:order val="0"/>
          <c:invertIfNegative val="0"/>
          <c:cat>
            <c:strRef>
              <c:f>[Book1]Sheet1!$B$2:$B$7</c:f>
              <c:strCache>
                <c:ptCount val="6"/>
                <c:pt idx="0">
                  <c:v>Sumatera</c:v>
                </c:pt>
                <c:pt idx="1">
                  <c:v>Jawa</c:v>
                </c:pt>
                <c:pt idx="2">
                  <c:v>Nusa Tenggara</c:v>
                </c:pt>
                <c:pt idx="3">
                  <c:v>Kalimantan</c:v>
                </c:pt>
                <c:pt idx="4">
                  <c:v>Sulawesi</c:v>
                </c:pt>
                <c:pt idx="5">
                  <c:v>Papua</c:v>
                </c:pt>
              </c:strCache>
            </c:strRef>
          </c:cat>
          <c:val>
            <c:numRef>
              <c:f>[Book1]Sheet1!$C$2:$C$7</c:f>
              <c:numCache>
                <c:formatCode>General</c:formatCode>
                <c:ptCount val="6"/>
                <c:pt idx="0">
                  <c:v>14074</c:v>
                </c:pt>
                <c:pt idx="1">
                  <c:v>11346</c:v>
                </c:pt>
                <c:pt idx="2">
                  <c:v>3550</c:v>
                </c:pt>
                <c:pt idx="3">
                  <c:v>5182</c:v>
                </c:pt>
                <c:pt idx="4">
                  <c:v>5773</c:v>
                </c:pt>
                <c:pt idx="5">
                  <c:v>4176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6B6-4A21-95D4-F930E22B37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2853504"/>
        <c:axId val="42855040"/>
        <c:axId val="0"/>
      </c:bar3DChart>
      <c:catAx>
        <c:axId val="428535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id-ID"/>
          </a:p>
        </c:txPr>
        <c:crossAx val="42855040"/>
        <c:crosses val="autoZero"/>
        <c:auto val="1"/>
        <c:lblAlgn val="ctr"/>
        <c:lblOffset val="100"/>
        <c:noMultiLvlLbl val="0"/>
      </c:catAx>
      <c:valAx>
        <c:axId val="428550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2853504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6481417898280376"/>
          <c:y val="0.17096550431196103"/>
          <c:w val="0.74994939274490835"/>
          <c:h val="0.7294975628046495"/>
        </c:manualLayout>
      </c:layout>
      <c:pie3DChart>
        <c:varyColors val="1"/>
        <c:ser>
          <c:idx val="0"/>
          <c:order val="0"/>
          <c:explosion val="24"/>
          <c:dPt>
            <c:idx val="0"/>
            <c:bubble3D val="0"/>
            <c:explosion val="28"/>
            <c:extLst xmlns:c16r2="http://schemas.microsoft.com/office/drawing/2015/06/chart">
              <c:ext xmlns:c16="http://schemas.microsoft.com/office/drawing/2014/chart" uri="{C3380CC4-5D6E-409C-BE32-E72D297353CC}">
                <c16:uniqueId val="{00000000-7C02-4C5D-B27D-8D000C7AC986}"/>
              </c:ext>
            </c:extLst>
          </c:dPt>
          <c:dLbls>
            <c:dLbl>
              <c:idx val="0"/>
              <c:layout>
                <c:manualLayout>
                  <c:x val="-0.21109625608613788"/>
                  <c:y val="-0.4591132358455193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7C02-4C5D-B27D-8D000C7AC986}"/>
                </c:ext>
              </c:extLst>
            </c:dLbl>
            <c:dLbl>
              <c:idx val="1"/>
              <c:layout>
                <c:manualLayout>
                  <c:x val="-1.2255075910882639E-2"/>
                  <c:y val="7.528100654084905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7C02-4C5D-B27D-8D000C7AC986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/>
                      <a:t>Public building
4%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7C02-4C5D-B27D-8D000C7AC986}"/>
                </c:ext>
              </c:extLst>
            </c:dLbl>
            <c:dLbl>
              <c:idx val="3"/>
              <c:layout>
                <c:manualLayout>
                  <c:x val="-2.6032141840978774E-2"/>
                  <c:y val="-8.4799191767695736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Industrial plantation
6%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7C02-4C5D-B27D-8D000C7AC986}"/>
                </c:ext>
              </c:extLst>
            </c:dLbl>
            <c:dLbl>
              <c:idx val="4"/>
              <c:layout>
                <c:manualLayout>
                  <c:x val="-3.7169957896554047E-3"/>
                  <c:y val="-3.3951797691955179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7C02-4C5D-B27D-8D000C7AC986}"/>
                </c:ext>
              </c:extLst>
            </c:dLbl>
            <c:dLbl>
              <c:idx val="5"/>
              <c:layout>
                <c:manualLayout>
                  <c:x val="3.6343106319992581E-2"/>
                  <c:y val="-3.224013664958547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7C02-4C5D-B27D-8D000C7AC9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/>
                </a:pPr>
                <a:endParaRPr lang="id-ID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'[Fire accident Indonesia 2013.xls]Sheet1'!$B$11:$B$16</c:f>
              <c:strCache>
                <c:ptCount val="6"/>
                <c:pt idx="0">
                  <c:v>Residential</c:v>
                </c:pt>
                <c:pt idx="1">
                  <c:v>Industrial </c:v>
                </c:pt>
                <c:pt idx="2">
                  <c:v>Public Building</c:v>
                </c:pt>
                <c:pt idx="3">
                  <c:v>Industrial Plantation</c:v>
                </c:pt>
                <c:pt idx="4">
                  <c:v>Others</c:v>
                </c:pt>
                <c:pt idx="5">
                  <c:v>Land and forest</c:v>
                </c:pt>
              </c:strCache>
            </c:strRef>
          </c:cat>
          <c:val>
            <c:numRef>
              <c:f>'[Fire accident Indonesia 2013.xls]Sheet1'!$C$11:$C$16</c:f>
              <c:numCache>
                <c:formatCode>General</c:formatCode>
                <c:ptCount val="6"/>
                <c:pt idx="0">
                  <c:v>63</c:v>
                </c:pt>
                <c:pt idx="1">
                  <c:v>3</c:v>
                </c:pt>
                <c:pt idx="2">
                  <c:v>3.7</c:v>
                </c:pt>
                <c:pt idx="3">
                  <c:v>6.5</c:v>
                </c:pt>
                <c:pt idx="4">
                  <c:v>6.9</c:v>
                </c:pt>
                <c:pt idx="5">
                  <c:v>16.7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7C02-4C5D-B27D-8D000C7AC986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39C35F-BB60-47BD-9596-7E9FBCB5BF6A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FB32DB-CAD6-43C8-8D3D-B2A7C491A567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err="1" smtClean="0"/>
            <a:t>Kebakaran</a:t>
          </a:r>
          <a:r>
            <a:rPr lang="en-US" dirty="0" smtClean="0"/>
            <a:t> </a:t>
          </a:r>
          <a:r>
            <a:rPr lang="en-US" dirty="0" err="1" smtClean="0"/>
            <a:t>dan</a:t>
          </a:r>
          <a:r>
            <a:rPr lang="en-US" dirty="0" smtClean="0"/>
            <a:t> </a:t>
          </a:r>
          <a:r>
            <a:rPr lang="en-US" dirty="0" err="1" smtClean="0"/>
            <a:t>Bencana</a:t>
          </a:r>
          <a:endParaRPr lang="en-US" dirty="0"/>
        </a:p>
      </dgm:t>
    </dgm:pt>
    <dgm:pt modelId="{8A97DDF3-54A3-4444-98DB-E657EA417144}" type="parTrans" cxnId="{1EE4F148-E673-4517-90C5-066605CF2EF8}">
      <dgm:prSet/>
      <dgm:spPr/>
      <dgm:t>
        <a:bodyPr/>
        <a:lstStyle/>
        <a:p>
          <a:endParaRPr lang="en-US"/>
        </a:p>
      </dgm:t>
    </dgm:pt>
    <dgm:pt modelId="{35452719-481F-47D2-8D2B-F1E12F3D4C6E}" type="sibTrans" cxnId="{1EE4F148-E673-4517-90C5-066605CF2EF8}">
      <dgm:prSet/>
      <dgm:spPr/>
      <dgm:t>
        <a:bodyPr/>
        <a:lstStyle/>
        <a:p>
          <a:endParaRPr lang="en-US"/>
        </a:p>
      </dgm:t>
    </dgm:pt>
    <dgm:pt modelId="{3F6EB71D-9D35-4E7D-B7ED-D879F9802B68}">
      <dgm:prSet phldrT="[Text]"/>
      <dgm:spPr>
        <a:solidFill>
          <a:srgbClr val="FFFF00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UU No 1/1970 </a:t>
          </a:r>
          <a:r>
            <a:rPr lang="en-US" b="1" dirty="0" err="1" smtClean="0">
              <a:solidFill>
                <a:schemeClr val="tx1"/>
              </a:solidFill>
            </a:rPr>
            <a:t>ttg</a:t>
          </a:r>
          <a:r>
            <a:rPr lang="en-US" b="1" dirty="0" smtClean="0">
              <a:solidFill>
                <a:schemeClr val="tx1"/>
              </a:solidFill>
            </a:rPr>
            <a:t> </a:t>
          </a:r>
          <a:r>
            <a:rPr lang="en-US" b="1" dirty="0" err="1" smtClean="0">
              <a:solidFill>
                <a:schemeClr val="tx1"/>
              </a:solidFill>
            </a:rPr>
            <a:t>Kesehatan</a:t>
          </a:r>
          <a:r>
            <a:rPr lang="en-US" b="1" dirty="0" smtClean="0">
              <a:solidFill>
                <a:schemeClr val="tx1"/>
              </a:solidFill>
            </a:rPr>
            <a:t> &amp; </a:t>
          </a:r>
          <a:r>
            <a:rPr lang="en-US" b="1" dirty="0" err="1" smtClean="0">
              <a:solidFill>
                <a:schemeClr val="tx1"/>
              </a:solidFill>
            </a:rPr>
            <a:t>Keselamatan</a:t>
          </a:r>
          <a:r>
            <a:rPr lang="en-US" b="1" dirty="0" smtClean="0">
              <a:solidFill>
                <a:schemeClr val="tx1"/>
              </a:solidFill>
            </a:rPr>
            <a:t> </a:t>
          </a:r>
          <a:r>
            <a:rPr lang="en-US" b="1" dirty="0" err="1" smtClean="0">
              <a:solidFill>
                <a:schemeClr val="tx1"/>
              </a:solidFill>
            </a:rPr>
            <a:t>Kerja</a:t>
          </a:r>
          <a:r>
            <a:rPr lang="en-US" b="1" dirty="0" smtClean="0">
              <a:solidFill>
                <a:schemeClr val="tx1"/>
              </a:solidFill>
            </a:rPr>
            <a:t> (K3)</a:t>
          </a:r>
          <a:endParaRPr lang="en-US" b="1" dirty="0">
            <a:solidFill>
              <a:schemeClr val="tx1"/>
            </a:solidFill>
          </a:endParaRPr>
        </a:p>
      </dgm:t>
    </dgm:pt>
    <dgm:pt modelId="{85964468-3044-47AB-BEE0-5A6F4C9E89C1}" type="parTrans" cxnId="{83641A0E-63E4-477B-B10E-F41C2BB59BDE}">
      <dgm:prSet/>
      <dgm:spPr/>
      <dgm:t>
        <a:bodyPr/>
        <a:lstStyle/>
        <a:p>
          <a:endParaRPr lang="en-US"/>
        </a:p>
      </dgm:t>
    </dgm:pt>
    <dgm:pt modelId="{39B2C9FA-4A24-42B3-97E7-79F91164877B}" type="sibTrans" cxnId="{83641A0E-63E4-477B-B10E-F41C2BB59BDE}">
      <dgm:prSet/>
      <dgm:spPr/>
      <dgm:t>
        <a:bodyPr/>
        <a:lstStyle/>
        <a:p>
          <a:endParaRPr lang="en-US"/>
        </a:p>
      </dgm:t>
    </dgm:pt>
    <dgm:pt modelId="{C26C7FFB-84CA-4D43-B23E-A794463A955F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b="1" dirty="0" smtClean="0">
              <a:latin typeface="Calibri" pitchFamily="34" charset="0"/>
              <a:ea typeface="ＭＳ Ｐゴシック" pitchFamily="34" charset="-128"/>
              <a:cs typeface="Tahoma" pitchFamily="34" charset="0"/>
            </a:rPr>
            <a:t>UU No. 41/1999 </a:t>
          </a:r>
        </a:p>
        <a:p>
          <a:r>
            <a:rPr lang="en-US" b="1" dirty="0" err="1" smtClean="0">
              <a:latin typeface="Calibri" pitchFamily="34" charset="0"/>
              <a:ea typeface="ＭＳ Ｐゴシック" pitchFamily="34" charset="-128"/>
              <a:cs typeface="Tahoma" pitchFamily="34" charset="0"/>
            </a:rPr>
            <a:t>tentang</a:t>
          </a:r>
          <a:r>
            <a:rPr lang="en-US" b="1" dirty="0" smtClean="0">
              <a:latin typeface="Calibri" pitchFamily="34" charset="0"/>
              <a:ea typeface="ＭＳ Ｐゴシック" pitchFamily="34" charset="-128"/>
              <a:cs typeface="Tahoma" pitchFamily="34" charset="0"/>
            </a:rPr>
            <a:t> </a:t>
          </a:r>
          <a:r>
            <a:rPr lang="en-US" b="1" dirty="0" err="1" smtClean="0">
              <a:latin typeface="Calibri" pitchFamily="34" charset="0"/>
              <a:ea typeface="ＭＳ Ｐゴシック" pitchFamily="34" charset="-128"/>
              <a:cs typeface="Tahoma" pitchFamily="34" charset="0"/>
            </a:rPr>
            <a:t>Kehutanan</a:t>
          </a:r>
          <a:r>
            <a:rPr lang="en-US" b="1" dirty="0" smtClean="0"/>
            <a:t> </a:t>
          </a:r>
          <a:endParaRPr lang="en-US" b="1" dirty="0"/>
        </a:p>
      </dgm:t>
    </dgm:pt>
    <dgm:pt modelId="{98BCF097-E9BD-4D0F-8681-3615C002186E}" type="parTrans" cxnId="{BDB6B0BA-36BE-4398-B09A-8B826DE78E51}">
      <dgm:prSet/>
      <dgm:spPr/>
      <dgm:t>
        <a:bodyPr/>
        <a:lstStyle/>
        <a:p>
          <a:endParaRPr lang="en-US"/>
        </a:p>
      </dgm:t>
    </dgm:pt>
    <dgm:pt modelId="{68A9060F-2CDB-4DC8-A292-C41E4F14B02D}" type="sibTrans" cxnId="{BDB6B0BA-36BE-4398-B09A-8B826DE78E51}">
      <dgm:prSet/>
      <dgm:spPr/>
      <dgm:t>
        <a:bodyPr/>
        <a:lstStyle/>
        <a:p>
          <a:endParaRPr lang="en-US"/>
        </a:p>
      </dgm:t>
    </dgm:pt>
    <dgm:pt modelId="{AC5660C5-3FF0-400B-A47A-002D68F6D240}">
      <dgm:prSet phldrT="[Text]"/>
      <dgm:spPr/>
      <dgm:t>
        <a:bodyPr/>
        <a:lstStyle/>
        <a:p>
          <a:r>
            <a:rPr lang="en-US" b="1" dirty="0" smtClean="0"/>
            <a:t>UU No. 24/2007 </a:t>
          </a:r>
          <a:r>
            <a:rPr lang="en-US" b="1" dirty="0" err="1" smtClean="0"/>
            <a:t>tentang</a:t>
          </a:r>
          <a:r>
            <a:rPr lang="en-US" b="1" dirty="0" smtClean="0"/>
            <a:t> </a:t>
          </a:r>
          <a:r>
            <a:rPr lang="en-US" b="1" dirty="0" err="1" smtClean="0"/>
            <a:t>Penanggulangan</a:t>
          </a:r>
          <a:r>
            <a:rPr lang="en-US" b="1" dirty="0" smtClean="0"/>
            <a:t> </a:t>
          </a:r>
          <a:r>
            <a:rPr lang="en-US" b="1" dirty="0" err="1" smtClean="0"/>
            <a:t>Bencana</a:t>
          </a:r>
          <a:r>
            <a:rPr lang="en-US" b="1" dirty="0" smtClean="0"/>
            <a:t>  </a:t>
          </a:r>
          <a:endParaRPr lang="en-US" b="1" dirty="0"/>
        </a:p>
      </dgm:t>
    </dgm:pt>
    <dgm:pt modelId="{3F63D9DC-45CD-4628-8523-61BE643BA4B0}" type="parTrans" cxnId="{88FAE5E1-3A60-4971-B56D-71C6276D141E}">
      <dgm:prSet/>
      <dgm:spPr/>
      <dgm:t>
        <a:bodyPr/>
        <a:lstStyle/>
        <a:p>
          <a:endParaRPr lang="en-US"/>
        </a:p>
      </dgm:t>
    </dgm:pt>
    <dgm:pt modelId="{0DFC7F35-D9C1-4809-B5C7-CCAAD8D0034F}" type="sibTrans" cxnId="{88FAE5E1-3A60-4971-B56D-71C6276D141E}">
      <dgm:prSet/>
      <dgm:spPr/>
      <dgm:t>
        <a:bodyPr/>
        <a:lstStyle/>
        <a:p>
          <a:endParaRPr lang="en-US"/>
        </a:p>
      </dgm:t>
    </dgm:pt>
    <dgm:pt modelId="{2F522E3D-9A73-4518-86CF-E74F0565C5D4}">
      <dgm:prSet phldrT="[Text]"/>
      <dgm:spPr>
        <a:solidFill>
          <a:schemeClr val="accent6"/>
        </a:solidFill>
      </dgm:spPr>
      <dgm:t>
        <a:bodyPr/>
        <a:lstStyle/>
        <a:p>
          <a:r>
            <a:rPr lang="en-US" b="1" dirty="0" smtClean="0"/>
            <a:t>UU No. 28/2002 </a:t>
          </a:r>
          <a:r>
            <a:rPr lang="en-US" b="1" dirty="0" err="1" smtClean="0"/>
            <a:t>ttg</a:t>
          </a:r>
          <a:r>
            <a:rPr lang="en-US" b="1" dirty="0" smtClean="0"/>
            <a:t> </a:t>
          </a:r>
          <a:r>
            <a:rPr lang="en-US" b="1" dirty="0" err="1" smtClean="0"/>
            <a:t>Bangunan</a:t>
          </a:r>
          <a:r>
            <a:rPr lang="en-US" b="1" dirty="0" smtClean="0"/>
            <a:t> </a:t>
          </a:r>
          <a:r>
            <a:rPr lang="en-US" b="1" dirty="0" err="1" smtClean="0"/>
            <a:t>Gedung</a:t>
          </a:r>
          <a:endParaRPr lang="en-US" b="1" dirty="0"/>
        </a:p>
      </dgm:t>
    </dgm:pt>
    <dgm:pt modelId="{4F4A8BB3-2B94-481C-A1B5-8046531671D0}" type="parTrans" cxnId="{D0AFE19E-1E1D-4D4C-98AE-19572FBBF7CF}">
      <dgm:prSet/>
      <dgm:spPr/>
      <dgm:t>
        <a:bodyPr/>
        <a:lstStyle/>
        <a:p>
          <a:endParaRPr lang="en-US"/>
        </a:p>
      </dgm:t>
    </dgm:pt>
    <dgm:pt modelId="{F829A98C-75D9-4F28-AC15-80C9CCC5B36A}" type="sibTrans" cxnId="{D0AFE19E-1E1D-4D4C-98AE-19572FBBF7CF}">
      <dgm:prSet/>
      <dgm:spPr/>
      <dgm:t>
        <a:bodyPr/>
        <a:lstStyle/>
        <a:p>
          <a:endParaRPr lang="en-US"/>
        </a:p>
      </dgm:t>
    </dgm:pt>
    <dgm:pt modelId="{5B5DBD98-BD97-4C53-BD21-8229942AB58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b="1" dirty="0" smtClean="0"/>
            <a:t>UU No. 4/2009 </a:t>
          </a:r>
          <a:r>
            <a:rPr lang="en-US" b="1" dirty="0" err="1" smtClean="0"/>
            <a:t>tentang</a:t>
          </a:r>
          <a:r>
            <a:rPr lang="en-US" b="1" dirty="0" smtClean="0"/>
            <a:t> </a:t>
          </a:r>
          <a:r>
            <a:rPr lang="en-US" b="1" dirty="0" err="1" smtClean="0"/>
            <a:t>Pertambangan</a:t>
          </a:r>
          <a:r>
            <a:rPr lang="en-US" b="1" dirty="0" smtClean="0"/>
            <a:t> Mineral </a:t>
          </a:r>
          <a:r>
            <a:rPr lang="en-US" b="1" dirty="0" err="1" smtClean="0"/>
            <a:t>dan</a:t>
          </a:r>
          <a:r>
            <a:rPr lang="en-US" b="1" dirty="0" smtClean="0"/>
            <a:t> Batubara</a:t>
          </a:r>
          <a:endParaRPr lang="en-US" b="1" dirty="0"/>
        </a:p>
      </dgm:t>
    </dgm:pt>
    <dgm:pt modelId="{6E811965-FC33-44C9-A74D-851C5FACC8C5}" type="parTrans" cxnId="{AFB4102E-A2C3-43F1-9C14-EE21FE0918A5}">
      <dgm:prSet/>
      <dgm:spPr/>
      <dgm:t>
        <a:bodyPr/>
        <a:lstStyle/>
        <a:p>
          <a:endParaRPr lang="en-US"/>
        </a:p>
      </dgm:t>
    </dgm:pt>
    <dgm:pt modelId="{E96AC6E5-4CDD-46E5-8108-2D5FADECB199}" type="sibTrans" cxnId="{AFB4102E-A2C3-43F1-9C14-EE21FE0918A5}">
      <dgm:prSet/>
      <dgm:spPr/>
      <dgm:t>
        <a:bodyPr/>
        <a:lstStyle/>
        <a:p>
          <a:endParaRPr lang="en-US"/>
        </a:p>
      </dgm:t>
    </dgm:pt>
    <dgm:pt modelId="{586A7B14-6B93-42BB-B743-2F047625F834}">
      <dgm:prSet phldrT="[Text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fi-FI" b="1" dirty="0" smtClean="0"/>
            <a:t>UU No. 23/2014, Pemerintahan Daerah</a:t>
          </a:r>
          <a:endParaRPr lang="en-US" dirty="0"/>
        </a:p>
      </dgm:t>
    </dgm:pt>
    <dgm:pt modelId="{2C201DC4-D35A-4D66-957A-1CF78A49E9A7}" type="parTrans" cxnId="{4C2996FC-1CCA-4501-A3DB-D80B7929D7DC}">
      <dgm:prSet/>
      <dgm:spPr/>
      <dgm:t>
        <a:bodyPr/>
        <a:lstStyle/>
        <a:p>
          <a:endParaRPr lang="en-US"/>
        </a:p>
      </dgm:t>
    </dgm:pt>
    <dgm:pt modelId="{0FC6CDE6-33A5-44DF-A768-DD90654D3736}" type="sibTrans" cxnId="{4C2996FC-1CCA-4501-A3DB-D80B7929D7DC}">
      <dgm:prSet/>
      <dgm:spPr/>
      <dgm:t>
        <a:bodyPr/>
        <a:lstStyle/>
        <a:p>
          <a:endParaRPr lang="en-US"/>
        </a:p>
      </dgm:t>
    </dgm:pt>
    <dgm:pt modelId="{923EC267-0633-4436-AAC8-976B183783BC}">
      <dgm:prSet phldrT="[Text]"/>
      <dgm:spPr>
        <a:solidFill>
          <a:srgbClr val="FC4242"/>
        </a:solidFill>
      </dgm:spPr>
      <dgm:t>
        <a:bodyPr/>
        <a:lstStyle/>
        <a:p>
          <a:r>
            <a:rPr lang="en-US" b="1" dirty="0" smtClean="0"/>
            <a:t>UU No. 1/2009 </a:t>
          </a:r>
          <a:r>
            <a:rPr lang="en-US" b="1" dirty="0" err="1" smtClean="0"/>
            <a:t>ttg</a:t>
          </a:r>
          <a:r>
            <a:rPr lang="en-US" b="1" dirty="0" smtClean="0"/>
            <a:t> </a:t>
          </a:r>
          <a:r>
            <a:rPr lang="en-US" b="1" dirty="0" err="1" smtClean="0"/>
            <a:t>Penerbangan</a:t>
          </a:r>
          <a:endParaRPr lang="en-US" b="1" dirty="0"/>
        </a:p>
      </dgm:t>
    </dgm:pt>
    <dgm:pt modelId="{5B6B162F-9071-4094-84FB-0DB44EBBB2DA}" type="parTrans" cxnId="{23218DAB-C8C2-4B67-8B7E-01A2D7E589B2}">
      <dgm:prSet/>
      <dgm:spPr/>
      <dgm:t>
        <a:bodyPr/>
        <a:lstStyle/>
        <a:p>
          <a:endParaRPr lang="en-US"/>
        </a:p>
      </dgm:t>
    </dgm:pt>
    <dgm:pt modelId="{DE2061DB-F44C-4087-81EC-B7BFD326FCCB}" type="sibTrans" cxnId="{23218DAB-C8C2-4B67-8B7E-01A2D7E589B2}">
      <dgm:prSet/>
      <dgm:spPr/>
      <dgm:t>
        <a:bodyPr/>
        <a:lstStyle/>
        <a:p>
          <a:endParaRPr lang="en-US"/>
        </a:p>
      </dgm:t>
    </dgm:pt>
    <dgm:pt modelId="{DB9DAACA-0B8D-4204-A7D5-695657CB5D0F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b="1" dirty="0" smtClean="0"/>
            <a:t>UU No. 30/2009 </a:t>
          </a:r>
          <a:r>
            <a:rPr lang="en-US" b="1" dirty="0" err="1" smtClean="0"/>
            <a:t>tentang</a:t>
          </a:r>
          <a:r>
            <a:rPr lang="en-US" b="1" dirty="0" smtClean="0"/>
            <a:t> </a:t>
          </a:r>
          <a:r>
            <a:rPr lang="en-US" b="1" dirty="0" err="1" smtClean="0"/>
            <a:t>Ketenagalistrikan</a:t>
          </a:r>
          <a:r>
            <a:rPr lang="en-US" b="1" dirty="0" smtClean="0"/>
            <a:t> </a:t>
          </a:r>
          <a:endParaRPr lang="en-US" b="1" dirty="0"/>
        </a:p>
      </dgm:t>
    </dgm:pt>
    <dgm:pt modelId="{3F110A29-03A8-4CCC-8844-010BEF831C49}" type="parTrans" cxnId="{2D03B4C4-0436-406C-8E02-1A8E6884E2EB}">
      <dgm:prSet/>
      <dgm:spPr/>
      <dgm:t>
        <a:bodyPr/>
        <a:lstStyle/>
        <a:p>
          <a:endParaRPr lang="en-US"/>
        </a:p>
      </dgm:t>
    </dgm:pt>
    <dgm:pt modelId="{C0AAAC2D-F727-4875-9038-0907455E7731}" type="sibTrans" cxnId="{2D03B4C4-0436-406C-8E02-1A8E6884E2EB}">
      <dgm:prSet/>
      <dgm:spPr/>
      <dgm:t>
        <a:bodyPr/>
        <a:lstStyle/>
        <a:p>
          <a:endParaRPr lang="en-US"/>
        </a:p>
      </dgm:t>
    </dgm:pt>
    <dgm:pt modelId="{B721C4B0-27DE-4B9B-B48F-1E64DB127510}" type="pres">
      <dgm:prSet presAssocID="{F239C35F-BB60-47BD-9596-7E9FBCB5BF6A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CBB677-43C9-4DB9-B289-F30A3F5F2D82}" type="pres">
      <dgm:prSet presAssocID="{EBFB32DB-CAD6-43C8-8D3D-B2A7C491A567}" presName="centerShape" presStyleLbl="node0" presStyleIdx="0" presStyleCnt="1" custLinFactNeighborX="-951" custLinFactNeighborY="-7876"/>
      <dgm:spPr/>
      <dgm:t>
        <a:bodyPr/>
        <a:lstStyle/>
        <a:p>
          <a:endParaRPr lang="en-US"/>
        </a:p>
      </dgm:t>
    </dgm:pt>
    <dgm:pt modelId="{F18B3766-0929-4DAB-B15C-674247AB7E62}" type="pres">
      <dgm:prSet presAssocID="{85964468-3044-47AB-BEE0-5A6F4C9E89C1}" presName="parTrans" presStyleLbl="bgSibTrans2D1" presStyleIdx="0" presStyleCnt="8" custScaleX="65092"/>
      <dgm:spPr/>
      <dgm:t>
        <a:bodyPr/>
        <a:lstStyle/>
        <a:p>
          <a:endParaRPr lang="en-US"/>
        </a:p>
      </dgm:t>
    </dgm:pt>
    <dgm:pt modelId="{085EA762-5998-4E81-BDEC-1EAE6584BC26}" type="pres">
      <dgm:prSet presAssocID="{3F6EB71D-9D35-4E7D-B7ED-D879F9802B68}" presName="node" presStyleLbl="node1" presStyleIdx="0" presStyleCnt="8" custScaleY="825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F8614A-0B16-441F-A356-6EB73807F218}" type="pres">
      <dgm:prSet presAssocID="{4F4A8BB3-2B94-481C-A1B5-8046531671D0}" presName="parTrans" presStyleLbl="bgSibTrans2D1" presStyleIdx="1" presStyleCnt="8" custScaleX="75384"/>
      <dgm:spPr/>
      <dgm:t>
        <a:bodyPr/>
        <a:lstStyle/>
        <a:p>
          <a:endParaRPr lang="en-US"/>
        </a:p>
      </dgm:t>
    </dgm:pt>
    <dgm:pt modelId="{9274B705-301B-4158-BD07-3DEFA84D7430}" type="pres">
      <dgm:prSet presAssocID="{2F522E3D-9A73-4518-86CF-E74F0565C5D4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8E0FF0-FEBB-4236-9BD7-B5F2607B3C58}" type="pres">
      <dgm:prSet presAssocID="{5B6B162F-9071-4094-84FB-0DB44EBBB2DA}" presName="parTrans" presStyleLbl="bgSibTrans2D1" presStyleIdx="2" presStyleCnt="8" custScaleX="71142"/>
      <dgm:spPr/>
      <dgm:t>
        <a:bodyPr/>
        <a:lstStyle/>
        <a:p>
          <a:endParaRPr lang="en-US"/>
        </a:p>
      </dgm:t>
    </dgm:pt>
    <dgm:pt modelId="{08D2541E-6FB7-4FB9-927A-4DF47E27458D}" type="pres">
      <dgm:prSet presAssocID="{923EC267-0633-4436-AAC8-976B183783BC}" presName="node" presStyleLbl="node1" presStyleIdx="2" presStyleCnt="8" custScaleY="700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9A839-7811-4A0E-A73A-9BAACC48CB9F}" type="pres">
      <dgm:prSet presAssocID="{6E811965-FC33-44C9-A74D-851C5FACC8C5}" presName="parTrans" presStyleLbl="bgSibTrans2D1" presStyleIdx="3" presStyleCnt="8" custScaleX="75508"/>
      <dgm:spPr/>
      <dgm:t>
        <a:bodyPr/>
        <a:lstStyle/>
        <a:p>
          <a:endParaRPr lang="en-US"/>
        </a:p>
      </dgm:t>
    </dgm:pt>
    <dgm:pt modelId="{61E88CE0-E2C9-45BC-B23A-EEBEF34F0568}" type="pres">
      <dgm:prSet presAssocID="{5B5DBD98-BD97-4C53-BD21-8229942AB582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6B39B0-2A11-45DA-8362-BCB564B4AB2F}" type="pres">
      <dgm:prSet presAssocID="{2C201DC4-D35A-4D66-957A-1CF78A49E9A7}" presName="parTrans" presStyleLbl="bgSibTrans2D1" presStyleIdx="4" presStyleCnt="8" custScaleX="80072"/>
      <dgm:spPr/>
      <dgm:t>
        <a:bodyPr/>
        <a:lstStyle/>
        <a:p>
          <a:endParaRPr lang="en-US"/>
        </a:p>
      </dgm:t>
    </dgm:pt>
    <dgm:pt modelId="{AF44C246-BD89-428B-AB25-369016FF4423}" type="pres">
      <dgm:prSet presAssocID="{586A7B14-6B93-42BB-B743-2F047625F834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8400DA-95C3-48CC-BEA0-DD750AD7414E}" type="pres">
      <dgm:prSet presAssocID="{98BCF097-E9BD-4D0F-8681-3615C002186E}" presName="parTrans" presStyleLbl="bgSibTrans2D1" presStyleIdx="5" presStyleCnt="8" custScaleX="78652"/>
      <dgm:spPr/>
      <dgm:t>
        <a:bodyPr/>
        <a:lstStyle/>
        <a:p>
          <a:endParaRPr lang="en-US"/>
        </a:p>
      </dgm:t>
    </dgm:pt>
    <dgm:pt modelId="{2FEC1D8F-77D8-42F0-8696-B091CAA1D668}" type="pres">
      <dgm:prSet presAssocID="{C26C7FFB-84CA-4D43-B23E-A794463A955F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A2D9EC-B8D9-447E-B8CE-64A13B684BAD}" type="pres">
      <dgm:prSet presAssocID="{3F63D9DC-45CD-4628-8523-61BE643BA4B0}" presName="parTrans" presStyleLbl="bgSibTrans2D1" presStyleIdx="6" presStyleCnt="8" custScaleX="78167"/>
      <dgm:spPr/>
      <dgm:t>
        <a:bodyPr/>
        <a:lstStyle/>
        <a:p>
          <a:endParaRPr lang="en-US"/>
        </a:p>
      </dgm:t>
    </dgm:pt>
    <dgm:pt modelId="{80402234-70EC-410A-97B7-1A8CC2CB59C5}" type="pres">
      <dgm:prSet presAssocID="{AC5660C5-3FF0-400B-A47A-002D68F6D240}" presName="node" presStyleLbl="node1" presStyleIdx="6" presStyleCnt="8" custScaleY="825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71561D-64B5-4ED7-9124-F79C7990CEC9}" type="pres">
      <dgm:prSet presAssocID="{3F110A29-03A8-4CCC-8844-010BEF831C49}" presName="parTrans" presStyleLbl="bgSibTrans2D1" presStyleIdx="7" presStyleCnt="8" custScaleX="78167"/>
      <dgm:spPr/>
      <dgm:t>
        <a:bodyPr/>
        <a:lstStyle/>
        <a:p>
          <a:endParaRPr lang="en-US"/>
        </a:p>
      </dgm:t>
    </dgm:pt>
    <dgm:pt modelId="{490BA965-C5F2-4142-83E1-587C51EE1FED}" type="pres">
      <dgm:prSet presAssocID="{DB9DAACA-0B8D-4204-A7D5-695657CB5D0F}" presName="node" presStyleLbl="node1" presStyleIdx="7" presStyleCnt="8" custScaleY="825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E4F148-E673-4517-90C5-066605CF2EF8}" srcId="{F239C35F-BB60-47BD-9596-7E9FBCB5BF6A}" destId="{EBFB32DB-CAD6-43C8-8D3D-B2A7C491A567}" srcOrd="0" destOrd="0" parTransId="{8A97DDF3-54A3-4444-98DB-E657EA417144}" sibTransId="{35452719-481F-47D2-8D2B-F1E12F3D4C6E}"/>
    <dgm:cxn modelId="{DC19A490-88D5-4DBD-9578-F97B796C3FC6}" type="presOf" srcId="{6E811965-FC33-44C9-A74D-851C5FACC8C5}" destId="{B0C9A839-7811-4A0E-A73A-9BAACC48CB9F}" srcOrd="0" destOrd="0" presId="urn:microsoft.com/office/officeart/2005/8/layout/radial4"/>
    <dgm:cxn modelId="{291B8163-759A-49DD-B92C-0CA995056E3D}" type="presOf" srcId="{3F6EB71D-9D35-4E7D-B7ED-D879F9802B68}" destId="{085EA762-5998-4E81-BDEC-1EAE6584BC26}" srcOrd="0" destOrd="0" presId="urn:microsoft.com/office/officeart/2005/8/layout/radial4"/>
    <dgm:cxn modelId="{4BB46C85-1EBB-433B-9770-C97861880F07}" type="presOf" srcId="{2C201DC4-D35A-4D66-957A-1CF78A49E9A7}" destId="{A06B39B0-2A11-45DA-8362-BCB564B4AB2F}" srcOrd="0" destOrd="0" presId="urn:microsoft.com/office/officeart/2005/8/layout/radial4"/>
    <dgm:cxn modelId="{83641A0E-63E4-477B-B10E-F41C2BB59BDE}" srcId="{EBFB32DB-CAD6-43C8-8D3D-B2A7C491A567}" destId="{3F6EB71D-9D35-4E7D-B7ED-D879F9802B68}" srcOrd="0" destOrd="0" parTransId="{85964468-3044-47AB-BEE0-5A6F4C9E89C1}" sibTransId="{39B2C9FA-4A24-42B3-97E7-79F91164877B}"/>
    <dgm:cxn modelId="{3C8B328F-C574-4D1D-A7DE-532B262CAD32}" type="presOf" srcId="{AC5660C5-3FF0-400B-A47A-002D68F6D240}" destId="{80402234-70EC-410A-97B7-1A8CC2CB59C5}" srcOrd="0" destOrd="0" presId="urn:microsoft.com/office/officeart/2005/8/layout/radial4"/>
    <dgm:cxn modelId="{117ED047-0C4E-40D2-BEDA-7644CE512D45}" type="presOf" srcId="{85964468-3044-47AB-BEE0-5A6F4C9E89C1}" destId="{F18B3766-0929-4DAB-B15C-674247AB7E62}" srcOrd="0" destOrd="0" presId="urn:microsoft.com/office/officeart/2005/8/layout/radial4"/>
    <dgm:cxn modelId="{4C2996FC-1CCA-4501-A3DB-D80B7929D7DC}" srcId="{EBFB32DB-CAD6-43C8-8D3D-B2A7C491A567}" destId="{586A7B14-6B93-42BB-B743-2F047625F834}" srcOrd="4" destOrd="0" parTransId="{2C201DC4-D35A-4D66-957A-1CF78A49E9A7}" sibTransId="{0FC6CDE6-33A5-44DF-A768-DD90654D3736}"/>
    <dgm:cxn modelId="{14BC9E16-CF7F-4E1B-87AD-1E4CA3F8E4BE}" type="presOf" srcId="{923EC267-0633-4436-AAC8-976B183783BC}" destId="{08D2541E-6FB7-4FB9-927A-4DF47E27458D}" srcOrd="0" destOrd="0" presId="urn:microsoft.com/office/officeart/2005/8/layout/radial4"/>
    <dgm:cxn modelId="{BDB6B0BA-36BE-4398-B09A-8B826DE78E51}" srcId="{EBFB32DB-CAD6-43C8-8D3D-B2A7C491A567}" destId="{C26C7FFB-84CA-4D43-B23E-A794463A955F}" srcOrd="5" destOrd="0" parTransId="{98BCF097-E9BD-4D0F-8681-3615C002186E}" sibTransId="{68A9060F-2CDB-4DC8-A292-C41E4F14B02D}"/>
    <dgm:cxn modelId="{052C3AA4-91EC-48F5-9B3C-E34732334937}" type="presOf" srcId="{5B6B162F-9071-4094-84FB-0DB44EBBB2DA}" destId="{488E0FF0-FEBB-4236-9BD7-B5F2607B3C58}" srcOrd="0" destOrd="0" presId="urn:microsoft.com/office/officeart/2005/8/layout/radial4"/>
    <dgm:cxn modelId="{AE5C0C50-312F-46AA-AE84-BD872C28C585}" type="presOf" srcId="{3F63D9DC-45CD-4628-8523-61BE643BA4B0}" destId="{68A2D9EC-B8D9-447E-B8CE-64A13B684BAD}" srcOrd="0" destOrd="0" presId="urn:microsoft.com/office/officeart/2005/8/layout/radial4"/>
    <dgm:cxn modelId="{88FAE5E1-3A60-4971-B56D-71C6276D141E}" srcId="{EBFB32DB-CAD6-43C8-8D3D-B2A7C491A567}" destId="{AC5660C5-3FF0-400B-A47A-002D68F6D240}" srcOrd="6" destOrd="0" parTransId="{3F63D9DC-45CD-4628-8523-61BE643BA4B0}" sibTransId="{0DFC7F35-D9C1-4809-B5C7-CCAAD8D0034F}"/>
    <dgm:cxn modelId="{D61B84BB-740C-4F6C-AE09-52E1C177556B}" type="presOf" srcId="{4F4A8BB3-2B94-481C-A1B5-8046531671D0}" destId="{44F8614A-0B16-441F-A356-6EB73807F218}" srcOrd="0" destOrd="0" presId="urn:microsoft.com/office/officeart/2005/8/layout/radial4"/>
    <dgm:cxn modelId="{D95B8425-6545-4A01-A3FB-AF74C4397B0A}" type="presOf" srcId="{5B5DBD98-BD97-4C53-BD21-8229942AB582}" destId="{61E88CE0-E2C9-45BC-B23A-EEBEF34F0568}" srcOrd="0" destOrd="0" presId="urn:microsoft.com/office/officeart/2005/8/layout/radial4"/>
    <dgm:cxn modelId="{0C180F32-099F-457F-B4E3-FCAD9F016FDE}" type="presOf" srcId="{DB9DAACA-0B8D-4204-A7D5-695657CB5D0F}" destId="{490BA965-C5F2-4142-83E1-587C51EE1FED}" srcOrd="0" destOrd="0" presId="urn:microsoft.com/office/officeart/2005/8/layout/radial4"/>
    <dgm:cxn modelId="{711E6E65-5DEA-42EE-A601-0CF05DDE640D}" type="presOf" srcId="{EBFB32DB-CAD6-43C8-8D3D-B2A7C491A567}" destId="{63CBB677-43C9-4DB9-B289-F30A3F5F2D82}" srcOrd="0" destOrd="0" presId="urn:microsoft.com/office/officeart/2005/8/layout/radial4"/>
    <dgm:cxn modelId="{2D03B4C4-0436-406C-8E02-1A8E6884E2EB}" srcId="{EBFB32DB-CAD6-43C8-8D3D-B2A7C491A567}" destId="{DB9DAACA-0B8D-4204-A7D5-695657CB5D0F}" srcOrd="7" destOrd="0" parTransId="{3F110A29-03A8-4CCC-8844-010BEF831C49}" sibTransId="{C0AAAC2D-F727-4875-9038-0907455E7731}"/>
    <dgm:cxn modelId="{B378AE93-320C-45BE-8DE9-AFBAD9F4CC5C}" type="presOf" srcId="{C26C7FFB-84CA-4D43-B23E-A794463A955F}" destId="{2FEC1D8F-77D8-42F0-8696-B091CAA1D668}" srcOrd="0" destOrd="0" presId="urn:microsoft.com/office/officeart/2005/8/layout/radial4"/>
    <dgm:cxn modelId="{E2137715-6071-4D8B-A6EB-CF13AF4F2AF1}" type="presOf" srcId="{2F522E3D-9A73-4518-86CF-E74F0565C5D4}" destId="{9274B705-301B-4158-BD07-3DEFA84D7430}" srcOrd="0" destOrd="0" presId="urn:microsoft.com/office/officeart/2005/8/layout/radial4"/>
    <dgm:cxn modelId="{23218DAB-C8C2-4B67-8B7E-01A2D7E589B2}" srcId="{EBFB32DB-CAD6-43C8-8D3D-B2A7C491A567}" destId="{923EC267-0633-4436-AAC8-976B183783BC}" srcOrd="2" destOrd="0" parTransId="{5B6B162F-9071-4094-84FB-0DB44EBBB2DA}" sibTransId="{DE2061DB-F44C-4087-81EC-B7BFD326FCCB}"/>
    <dgm:cxn modelId="{72E73E61-6D5A-4D5D-8522-C3464CFD497A}" type="presOf" srcId="{586A7B14-6B93-42BB-B743-2F047625F834}" destId="{AF44C246-BD89-428B-AB25-369016FF4423}" srcOrd="0" destOrd="0" presId="urn:microsoft.com/office/officeart/2005/8/layout/radial4"/>
    <dgm:cxn modelId="{D0AFE19E-1E1D-4D4C-98AE-19572FBBF7CF}" srcId="{EBFB32DB-CAD6-43C8-8D3D-B2A7C491A567}" destId="{2F522E3D-9A73-4518-86CF-E74F0565C5D4}" srcOrd="1" destOrd="0" parTransId="{4F4A8BB3-2B94-481C-A1B5-8046531671D0}" sibTransId="{F829A98C-75D9-4F28-AC15-80C9CCC5B36A}"/>
    <dgm:cxn modelId="{1F7DE832-BFBA-4AEC-9B75-A2A07B0FBE72}" type="presOf" srcId="{F239C35F-BB60-47BD-9596-7E9FBCB5BF6A}" destId="{B721C4B0-27DE-4B9B-B48F-1E64DB127510}" srcOrd="0" destOrd="0" presId="urn:microsoft.com/office/officeart/2005/8/layout/radial4"/>
    <dgm:cxn modelId="{2A389615-A2E9-444A-BF9A-D973AF2B2A83}" type="presOf" srcId="{98BCF097-E9BD-4D0F-8681-3615C002186E}" destId="{F38400DA-95C3-48CC-BEA0-DD750AD7414E}" srcOrd="0" destOrd="0" presId="urn:microsoft.com/office/officeart/2005/8/layout/radial4"/>
    <dgm:cxn modelId="{AFB4102E-A2C3-43F1-9C14-EE21FE0918A5}" srcId="{EBFB32DB-CAD6-43C8-8D3D-B2A7C491A567}" destId="{5B5DBD98-BD97-4C53-BD21-8229942AB582}" srcOrd="3" destOrd="0" parTransId="{6E811965-FC33-44C9-A74D-851C5FACC8C5}" sibTransId="{E96AC6E5-4CDD-46E5-8108-2D5FADECB199}"/>
    <dgm:cxn modelId="{FF968DCB-8DEA-4A32-A21A-39ED4A3229DE}" type="presOf" srcId="{3F110A29-03A8-4CCC-8844-010BEF831C49}" destId="{EC71561D-64B5-4ED7-9124-F79C7990CEC9}" srcOrd="0" destOrd="0" presId="urn:microsoft.com/office/officeart/2005/8/layout/radial4"/>
    <dgm:cxn modelId="{5CB20622-EDD3-41EC-BD49-A16943A840C2}" type="presParOf" srcId="{B721C4B0-27DE-4B9B-B48F-1E64DB127510}" destId="{63CBB677-43C9-4DB9-B289-F30A3F5F2D82}" srcOrd="0" destOrd="0" presId="urn:microsoft.com/office/officeart/2005/8/layout/radial4"/>
    <dgm:cxn modelId="{54562011-32CA-4847-BC22-0753070BE534}" type="presParOf" srcId="{B721C4B0-27DE-4B9B-B48F-1E64DB127510}" destId="{F18B3766-0929-4DAB-B15C-674247AB7E62}" srcOrd="1" destOrd="0" presId="urn:microsoft.com/office/officeart/2005/8/layout/radial4"/>
    <dgm:cxn modelId="{68857863-C63F-4117-8F18-8EBCC1CF1568}" type="presParOf" srcId="{B721C4B0-27DE-4B9B-B48F-1E64DB127510}" destId="{085EA762-5998-4E81-BDEC-1EAE6584BC26}" srcOrd="2" destOrd="0" presId="urn:microsoft.com/office/officeart/2005/8/layout/radial4"/>
    <dgm:cxn modelId="{F5137B06-6134-43F3-B748-DEFEE29D167F}" type="presParOf" srcId="{B721C4B0-27DE-4B9B-B48F-1E64DB127510}" destId="{44F8614A-0B16-441F-A356-6EB73807F218}" srcOrd="3" destOrd="0" presId="urn:microsoft.com/office/officeart/2005/8/layout/radial4"/>
    <dgm:cxn modelId="{CEADF0D7-FC21-4D62-80C1-78E56C1C0907}" type="presParOf" srcId="{B721C4B0-27DE-4B9B-B48F-1E64DB127510}" destId="{9274B705-301B-4158-BD07-3DEFA84D7430}" srcOrd="4" destOrd="0" presId="urn:microsoft.com/office/officeart/2005/8/layout/radial4"/>
    <dgm:cxn modelId="{4CCDF2C4-F82A-4363-8B9E-CA2002240F93}" type="presParOf" srcId="{B721C4B0-27DE-4B9B-B48F-1E64DB127510}" destId="{488E0FF0-FEBB-4236-9BD7-B5F2607B3C58}" srcOrd="5" destOrd="0" presId="urn:microsoft.com/office/officeart/2005/8/layout/radial4"/>
    <dgm:cxn modelId="{5A2C590C-D137-43C9-A0B3-55BA634B363D}" type="presParOf" srcId="{B721C4B0-27DE-4B9B-B48F-1E64DB127510}" destId="{08D2541E-6FB7-4FB9-927A-4DF47E27458D}" srcOrd="6" destOrd="0" presId="urn:microsoft.com/office/officeart/2005/8/layout/radial4"/>
    <dgm:cxn modelId="{66BC6258-8354-47D6-84D9-E988D79DE739}" type="presParOf" srcId="{B721C4B0-27DE-4B9B-B48F-1E64DB127510}" destId="{B0C9A839-7811-4A0E-A73A-9BAACC48CB9F}" srcOrd="7" destOrd="0" presId="urn:microsoft.com/office/officeart/2005/8/layout/radial4"/>
    <dgm:cxn modelId="{16AA3339-5F30-464E-B28F-6D3222048F69}" type="presParOf" srcId="{B721C4B0-27DE-4B9B-B48F-1E64DB127510}" destId="{61E88CE0-E2C9-45BC-B23A-EEBEF34F0568}" srcOrd="8" destOrd="0" presId="urn:microsoft.com/office/officeart/2005/8/layout/radial4"/>
    <dgm:cxn modelId="{52ADC0DA-A9EE-440D-96B9-A0F27CBDD3BD}" type="presParOf" srcId="{B721C4B0-27DE-4B9B-B48F-1E64DB127510}" destId="{A06B39B0-2A11-45DA-8362-BCB564B4AB2F}" srcOrd="9" destOrd="0" presId="urn:microsoft.com/office/officeart/2005/8/layout/radial4"/>
    <dgm:cxn modelId="{22D4C8B4-0597-41D4-9C55-40DE40F3AB3F}" type="presParOf" srcId="{B721C4B0-27DE-4B9B-B48F-1E64DB127510}" destId="{AF44C246-BD89-428B-AB25-369016FF4423}" srcOrd="10" destOrd="0" presId="urn:microsoft.com/office/officeart/2005/8/layout/radial4"/>
    <dgm:cxn modelId="{2C76A535-7A92-4779-959E-133088919088}" type="presParOf" srcId="{B721C4B0-27DE-4B9B-B48F-1E64DB127510}" destId="{F38400DA-95C3-48CC-BEA0-DD750AD7414E}" srcOrd="11" destOrd="0" presId="urn:microsoft.com/office/officeart/2005/8/layout/radial4"/>
    <dgm:cxn modelId="{CEC06AAD-8782-40EB-83B2-2831629C8ED5}" type="presParOf" srcId="{B721C4B0-27DE-4B9B-B48F-1E64DB127510}" destId="{2FEC1D8F-77D8-42F0-8696-B091CAA1D668}" srcOrd="12" destOrd="0" presId="urn:microsoft.com/office/officeart/2005/8/layout/radial4"/>
    <dgm:cxn modelId="{69346C2A-AC86-49AB-B6DA-30C54E2A60EE}" type="presParOf" srcId="{B721C4B0-27DE-4B9B-B48F-1E64DB127510}" destId="{68A2D9EC-B8D9-447E-B8CE-64A13B684BAD}" srcOrd="13" destOrd="0" presId="urn:microsoft.com/office/officeart/2005/8/layout/radial4"/>
    <dgm:cxn modelId="{57B0D668-4829-4F17-B897-8E90AAC8F91B}" type="presParOf" srcId="{B721C4B0-27DE-4B9B-B48F-1E64DB127510}" destId="{80402234-70EC-410A-97B7-1A8CC2CB59C5}" srcOrd="14" destOrd="0" presId="urn:microsoft.com/office/officeart/2005/8/layout/radial4"/>
    <dgm:cxn modelId="{D70A39E7-4449-422B-893F-E86D40C090DC}" type="presParOf" srcId="{B721C4B0-27DE-4B9B-B48F-1E64DB127510}" destId="{EC71561D-64B5-4ED7-9124-F79C7990CEC9}" srcOrd="15" destOrd="0" presId="urn:microsoft.com/office/officeart/2005/8/layout/radial4"/>
    <dgm:cxn modelId="{12C3B4FA-0B08-4A5D-9489-DCB841217DAC}" type="presParOf" srcId="{B721C4B0-27DE-4B9B-B48F-1E64DB127510}" destId="{490BA965-C5F2-4142-83E1-587C51EE1FED}" srcOrd="1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CBB677-43C9-4DB9-B289-F30A3F5F2D82}">
      <dsp:nvSpPr>
        <dsp:cNvPr id="0" name=""/>
        <dsp:cNvSpPr/>
      </dsp:nvSpPr>
      <dsp:spPr>
        <a:xfrm>
          <a:off x="3413528" y="2511395"/>
          <a:ext cx="1876171" cy="1876171"/>
        </a:xfrm>
        <a:prstGeom prst="ellipse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Kebakaran</a:t>
          </a:r>
          <a:r>
            <a:rPr lang="en-US" sz="2300" kern="1200" dirty="0" smtClean="0"/>
            <a:t> </a:t>
          </a:r>
          <a:r>
            <a:rPr lang="en-US" sz="2300" kern="1200" dirty="0" err="1" smtClean="0"/>
            <a:t>dan</a:t>
          </a:r>
          <a:r>
            <a:rPr lang="en-US" sz="2300" kern="1200" dirty="0" smtClean="0"/>
            <a:t> </a:t>
          </a:r>
          <a:r>
            <a:rPr lang="en-US" sz="2300" kern="1200" dirty="0" err="1" smtClean="0"/>
            <a:t>Bencana</a:t>
          </a:r>
          <a:endParaRPr lang="en-US" sz="2300" kern="1200" dirty="0"/>
        </a:p>
      </dsp:txBody>
      <dsp:txXfrm>
        <a:off x="3688287" y="2786154"/>
        <a:ext cx="1326653" cy="1326653"/>
      </dsp:txXfrm>
    </dsp:sp>
    <dsp:sp modelId="{F18B3766-0929-4DAB-B15C-674247AB7E62}">
      <dsp:nvSpPr>
        <dsp:cNvPr id="0" name=""/>
        <dsp:cNvSpPr/>
      </dsp:nvSpPr>
      <dsp:spPr>
        <a:xfrm rot="10252659">
          <a:off x="1260589" y="3549406"/>
          <a:ext cx="1607474" cy="53470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5EA762-5998-4E81-BDEC-1EAE6584BC26}">
      <dsp:nvSpPr>
        <dsp:cNvPr id="0" name=""/>
        <dsp:cNvSpPr/>
      </dsp:nvSpPr>
      <dsp:spPr>
        <a:xfrm>
          <a:off x="188512" y="3578814"/>
          <a:ext cx="1313320" cy="867421"/>
        </a:xfrm>
        <a:prstGeom prst="roundRect">
          <a:avLst>
            <a:gd name="adj" fmla="val 10000"/>
          </a:avLst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>
              <a:solidFill>
                <a:schemeClr val="tx1"/>
              </a:solidFill>
            </a:rPr>
            <a:t>UU No 1/1970 </a:t>
          </a:r>
          <a:r>
            <a:rPr lang="en-US" sz="1300" b="1" kern="1200" dirty="0" err="1" smtClean="0">
              <a:solidFill>
                <a:schemeClr val="tx1"/>
              </a:solidFill>
            </a:rPr>
            <a:t>ttg</a:t>
          </a:r>
          <a:r>
            <a:rPr lang="en-US" sz="1300" b="1" kern="1200" dirty="0" smtClean="0">
              <a:solidFill>
                <a:schemeClr val="tx1"/>
              </a:solidFill>
            </a:rPr>
            <a:t> </a:t>
          </a:r>
          <a:r>
            <a:rPr lang="en-US" sz="1300" b="1" kern="1200" dirty="0" err="1" smtClean="0">
              <a:solidFill>
                <a:schemeClr val="tx1"/>
              </a:solidFill>
            </a:rPr>
            <a:t>Kesehatan</a:t>
          </a:r>
          <a:r>
            <a:rPr lang="en-US" sz="1300" b="1" kern="1200" dirty="0" smtClean="0">
              <a:solidFill>
                <a:schemeClr val="tx1"/>
              </a:solidFill>
            </a:rPr>
            <a:t> &amp; </a:t>
          </a:r>
          <a:r>
            <a:rPr lang="en-US" sz="1300" b="1" kern="1200" dirty="0" err="1" smtClean="0">
              <a:solidFill>
                <a:schemeClr val="tx1"/>
              </a:solidFill>
            </a:rPr>
            <a:t>Keselamatan</a:t>
          </a:r>
          <a:r>
            <a:rPr lang="en-US" sz="1300" b="1" kern="1200" dirty="0" smtClean="0">
              <a:solidFill>
                <a:schemeClr val="tx1"/>
              </a:solidFill>
            </a:rPr>
            <a:t> </a:t>
          </a:r>
          <a:r>
            <a:rPr lang="en-US" sz="1300" b="1" kern="1200" dirty="0" err="1" smtClean="0">
              <a:solidFill>
                <a:schemeClr val="tx1"/>
              </a:solidFill>
            </a:rPr>
            <a:t>Kerja</a:t>
          </a:r>
          <a:r>
            <a:rPr lang="en-US" sz="1300" b="1" kern="1200" dirty="0" smtClean="0">
              <a:solidFill>
                <a:schemeClr val="tx1"/>
              </a:solidFill>
            </a:rPr>
            <a:t> (K3)</a:t>
          </a:r>
          <a:endParaRPr lang="en-US" sz="1300" b="1" kern="1200" dirty="0">
            <a:solidFill>
              <a:schemeClr val="tx1"/>
            </a:solidFill>
          </a:endParaRPr>
        </a:p>
      </dsp:txBody>
      <dsp:txXfrm>
        <a:off x="213918" y="3604220"/>
        <a:ext cx="1262508" cy="816609"/>
      </dsp:txXfrm>
    </dsp:sp>
    <dsp:sp modelId="{44F8614A-0B16-441F-A356-6EB73807F218}">
      <dsp:nvSpPr>
        <dsp:cNvPr id="0" name=""/>
        <dsp:cNvSpPr/>
      </dsp:nvSpPr>
      <dsp:spPr>
        <a:xfrm rot="11843921">
          <a:off x="1423149" y="2528501"/>
          <a:ext cx="1685150" cy="53470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74B705-301B-4158-BD07-3DEFA84D7430}">
      <dsp:nvSpPr>
        <dsp:cNvPr id="0" name=""/>
        <dsp:cNvSpPr/>
      </dsp:nvSpPr>
      <dsp:spPr>
        <a:xfrm>
          <a:off x="542492" y="1936311"/>
          <a:ext cx="1313320" cy="105065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UU No. 28/2002 </a:t>
          </a:r>
          <a:r>
            <a:rPr lang="en-US" sz="1300" b="1" kern="1200" dirty="0" err="1" smtClean="0"/>
            <a:t>ttg</a:t>
          </a:r>
          <a:r>
            <a:rPr lang="en-US" sz="1300" b="1" kern="1200" dirty="0" smtClean="0"/>
            <a:t> </a:t>
          </a:r>
          <a:r>
            <a:rPr lang="en-US" sz="1300" b="1" kern="1200" dirty="0" err="1" smtClean="0"/>
            <a:t>Bangunan</a:t>
          </a:r>
          <a:r>
            <a:rPr lang="en-US" sz="1300" b="1" kern="1200" dirty="0" smtClean="0"/>
            <a:t> </a:t>
          </a:r>
          <a:r>
            <a:rPr lang="en-US" sz="1300" b="1" kern="1200" dirty="0" err="1" smtClean="0"/>
            <a:t>Gedung</a:t>
          </a:r>
          <a:endParaRPr lang="en-US" sz="1300" b="1" kern="1200" dirty="0"/>
        </a:p>
      </dsp:txBody>
      <dsp:txXfrm>
        <a:off x="573265" y="1967084"/>
        <a:ext cx="1251774" cy="989110"/>
      </dsp:txXfrm>
    </dsp:sp>
    <dsp:sp modelId="{488E0FF0-FEBB-4236-9BD7-B5F2607B3C58}">
      <dsp:nvSpPr>
        <dsp:cNvPr id="0" name=""/>
        <dsp:cNvSpPr/>
      </dsp:nvSpPr>
      <dsp:spPr>
        <a:xfrm rot="13555506">
          <a:off x="2174772" y="1686540"/>
          <a:ext cx="1457573" cy="53470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2541E-6FB7-4FB9-927A-4DF47E27458D}">
      <dsp:nvSpPr>
        <dsp:cNvPr id="0" name=""/>
        <dsp:cNvSpPr/>
      </dsp:nvSpPr>
      <dsp:spPr>
        <a:xfrm>
          <a:off x="1534320" y="850138"/>
          <a:ext cx="1313320" cy="735574"/>
        </a:xfrm>
        <a:prstGeom prst="roundRect">
          <a:avLst>
            <a:gd name="adj" fmla="val 10000"/>
          </a:avLst>
        </a:prstGeom>
        <a:solidFill>
          <a:srgbClr val="FC424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UU No. 1/2009 </a:t>
          </a:r>
          <a:r>
            <a:rPr lang="en-US" sz="1300" b="1" kern="1200" dirty="0" err="1" smtClean="0"/>
            <a:t>ttg</a:t>
          </a:r>
          <a:r>
            <a:rPr lang="en-US" sz="1300" b="1" kern="1200" dirty="0" smtClean="0"/>
            <a:t> </a:t>
          </a:r>
          <a:r>
            <a:rPr lang="en-US" sz="1300" b="1" kern="1200" dirty="0" err="1" smtClean="0"/>
            <a:t>Penerbangan</a:t>
          </a:r>
          <a:endParaRPr lang="en-US" sz="1300" b="1" kern="1200" dirty="0"/>
        </a:p>
      </dsp:txBody>
      <dsp:txXfrm>
        <a:off x="1555864" y="871682"/>
        <a:ext cx="1270232" cy="692486"/>
      </dsp:txXfrm>
    </dsp:sp>
    <dsp:sp modelId="{B0C9A839-7811-4A0E-A73A-9BAACC48CB9F}">
      <dsp:nvSpPr>
        <dsp:cNvPr id="0" name=""/>
        <dsp:cNvSpPr/>
      </dsp:nvSpPr>
      <dsp:spPr>
        <a:xfrm rot="15361195">
          <a:off x="3121283" y="1210779"/>
          <a:ext cx="1479093" cy="53470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E88CE0-E2C9-45BC-B23A-EEBEF34F0568}">
      <dsp:nvSpPr>
        <dsp:cNvPr id="0" name=""/>
        <dsp:cNvSpPr/>
      </dsp:nvSpPr>
      <dsp:spPr>
        <a:xfrm>
          <a:off x="2967554" y="2388"/>
          <a:ext cx="1313320" cy="1050656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UU No. 4/2009 </a:t>
          </a:r>
          <a:r>
            <a:rPr lang="en-US" sz="1300" b="1" kern="1200" dirty="0" err="1" smtClean="0"/>
            <a:t>tentang</a:t>
          </a:r>
          <a:r>
            <a:rPr lang="en-US" sz="1300" b="1" kern="1200" dirty="0" smtClean="0"/>
            <a:t> </a:t>
          </a:r>
          <a:r>
            <a:rPr lang="en-US" sz="1300" b="1" kern="1200" dirty="0" err="1" smtClean="0"/>
            <a:t>Pertambangan</a:t>
          </a:r>
          <a:r>
            <a:rPr lang="en-US" sz="1300" b="1" kern="1200" dirty="0" smtClean="0"/>
            <a:t> Mineral </a:t>
          </a:r>
          <a:r>
            <a:rPr lang="en-US" sz="1300" b="1" kern="1200" dirty="0" err="1" smtClean="0"/>
            <a:t>dan</a:t>
          </a:r>
          <a:r>
            <a:rPr lang="en-US" sz="1300" b="1" kern="1200" dirty="0" smtClean="0"/>
            <a:t> Batubara</a:t>
          </a:r>
          <a:endParaRPr lang="en-US" sz="1300" b="1" kern="1200" dirty="0"/>
        </a:p>
      </dsp:txBody>
      <dsp:txXfrm>
        <a:off x="2998327" y="33161"/>
        <a:ext cx="1251774" cy="989110"/>
      </dsp:txXfrm>
    </dsp:sp>
    <dsp:sp modelId="{A06B39B0-2A11-45DA-8362-BCB564B4AB2F}">
      <dsp:nvSpPr>
        <dsp:cNvPr id="0" name=""/>
        <dsp:cNvSpPr/>
      </dsp:nvSpPr>
      <dsp:spPr>
        <a:xfrm rot="17187733">
          <a:off x="4134893" y="1215820"/>
          <a:ext cx="1595514" cy="53470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44C246-BD89-428B-AB25-369016FF4423}">
      <dsp:nvSpPr>
        <dsp:cNvPr id="0" name=""/>
        <dsp:cNvSpPr/>
      </dsp:nvSpPr>
      <dsp:spPr>
        <a:xfrm>
          <a:off x="4558324" y="2388"/>
          <a:ext cx="1313320" cy="1050656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300" b="1" kern="1200" dirty="0" smtClean="0"/>
            <a:t>UU No. 23/2014, Pemerintahan Daerah</a:t>
          </a:r>
          <a:endParaRPr lang="en-US" sz="1300" kern="1200" dirty="0"/>
        </a:p>
      </dsp:txBody>
      <dsp:txXfrm>
        <a:off x="4589097" y="33161"/>
        <a:ext cx="1251774" cy="989110"/>
      </dsp:txXfrm>
    </dsp:sp>
    <dsp:sp modelId="{F38400DA-95C3-48CC-BEA0-DD750AD7414E}">
      <dsp:nvSpPr>
        <dsp:cNvPr id="0" name=""/>
        <dsp:cNvSpPr/>
      </dsp:nvSpPr>
      <dsp:spPr>
        <a:xfrm rot="18949381">
          <a:off x="5039541" y="1696093"/>
          <a:ext cx="1682845" cy="53470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EC1D8F-77D8-42F0-8696-B091CAA1D668}">
      <dsp:nvSpPr>
        <dsp:cNvPr id="0" name=""/>
        <dsp:cNvSpPr/>
      </dsp:nvSpPr>
      <dsp:spPr>
        <a:xfrm>
          <a:off x="5991558" y="692597"/>
          <a:ext cx="1313320" cy="1050656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>
              <a:latin typeface="Calibri" pitchFamily="34" charset="0"/>
              <a:ea typeface="ＭＳ Ｐゴシック" pitchFamily="34" charset="-128"/>
              <a:cs typeface="Tahoma" pitchFamily="34" charset="0"/>
            </a:rPr>
            <a:t>UU No. 41/1999 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err="1" smtClean="0">
              <a:latin typeface="Calibri" pitchFamily="34" charset="0"/>
              <a:ea typeface="ＭＳ Ｐゴシック" pitchFamily="34" charset="-128"/>
              <a:cs typeface="Tahoma" pitchFamily="34" charset="0"/>
            </a:rPr>
            <a:t>tentang</a:t>
          </a:r>
          <a:r>
            <a:rPr lang="en-US" sz="1300" b="1" kern="1200" dirty="0" smtClean="0">
              <a:latin typeface="Calibri" pitchFamily="34" charset="0"/>
              <a:ea typeface="ＭＳ Ｐゴシック" pitchFamily="34" charset="-128"/>
              <a:cs typeface="Tahoma" pitchFamily="34" charset="0"/>
            </a:rPr>
            <a:t> </a:t>
          </a:r>
          <a:r>
            <a:rPr lang="en-US" sz="1300" b="1" kern="1200" dirty="0" err="1" smtClean="0">
              <a:latin typeface="Calibri" pitchFamily="34" charset="0"/>
              <a:ea typeface="ＭＳ Ｐゴシック" pitchFamily="34" charset="-128"/>
              <a:cs typeface="Tahoma" pitchFamily="34" charset="0"/>
            </a:rPr>
            <a:t>Kehutanan</a:t>
          </a:r>
          <a:r>
            <a:rPr lang="en-US" sz="1300" b="1" kern="1200" dirty="0" smtClean="0"/>
            <a:t> </a:t>
          </a:r>
          <a:endParaRPr lang="en-US" sz="1300" b="1" kern="1200" dirty="0"/>
        </a:p>
      </dsp:txBody>
      <dsp:txXfrm>
        <a:off x="6022331" y="723370"/>
        <a:ext cx="1251774" cy="989110"/>
      </dsp:txXfrm>
    </dsp:sp>
    <dsp:sp modelId="{68A2D9EC-B8D9-447E-B8CE-64A13B684BAD}">
      <dsp:nvSpPr>
        <dsp:cNvPr id="0" name=""/>
        <dsp:cNvSpPr/>
      </dsp:nvSpPr>
      <dsp:spPr>
        <a:xfrm rot="20596787">
          <a:off x="5589076" y="2533519"/>
          <a:ext cx="1843383" cy="53470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02234-70EC-410A-97B7-1A8CC2CB59C5}">
      <dsp:nvSpPr>
        <dsp:cNvPr id="0" name=""/>
        <dsp:cNvSpPr/>
      </dsp:nvSpPr>
      <dsp:spPr>
        <a:xfrm>
          <a:off x="6983387" y="2027928"/>
          <a:ext cx="1313320" cy="8674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UU No. 24/2007 </a:t>
          </a:r>
          <a:r>
            <a:rPr lang="en-US" sz="1300" b="1" kern="1200" dirty="0" err="1" smtClean="0"/>
            <a:t>tentang</a:t>
          </a:r>
          <a:r>
            <a:rPr lang="en-US" sz="1300" b="1" kern="1200" dirty="0" smtClean="0"/>
            <a:t> </a:t>
          </a:r>
          <a:r>
            <a:rPr lang="en-US" sz="1300" b="1" kern="1200" dirty="0" err="1" smtClean="0"/>
            <a:t>Penanggulangan</a:t>
          </a:r>
          <a:r>
            <a:rPr lang="en-US" sz="1300" b="1" kern="1200" dirty="0" smtClean="0"/>
            <a:t> </a:t>
          </a:r>
          <a:r>
            <a:rPr lang="en-US" sz="1300" b="1" kern="1200" dirty="0" err="1" smtClean="0"/>
            <a:t>Bencana</a:t>
          </a:r>
          <a:r>
            <a:rPr lang="en-US" sz="1300" b="1" kern="1200" dirty="0" smtClean="0"/>
            <a:t>  </a:t>
          </a:r>
          <a:endParaRPr lang="en-US" sz="1300" b="1" kern="1200" dirty="0"/>
        </a:p>
      </dsp:txBody>
      <dsp:txXfrm>
        <a:off x="7008793" y="2053334"/>
        <a:ext cx="1262508" cy="816609"/>
      </dsp:txXfrm>
    </dsp:sp>
    <dsp:sp modelId="{EC71561D-64B5-4ED7-9124-F79C7990CEC9}">
      <dsp:nvSpPr>
        <dsp:cNvPr id="0" name=""/>
        <dsp:cNvSpPr/>
      </dsp:nvSpPr>
      <dsp:spPr>
        <a:xfrm rot="527234">
          <a:off x="5696238" y="3546845"/>
          <a:ext cx="2029582" cy="53470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0BA965-C5F2-4142-83E1-587C51EE1FED}">
      <dsp:nvSpPr>
        <dsp:cNvPr id="0" name=""/>
        <dsp:cNvSpPr/>
      </dsp:nvSpPr>
      <dsp:spPr>
        <a:xfrm>
          <a:off x="7337367" y="3578814"/>
          <a:ext cx="1313320" cy="867421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UU No. 30/2009 </a:t>
          </a:r>
          <a:r>
            <a:rPr lang="en-US" sz="1300" b="1" kern="1200" dirty="0" err="1" smtClean="0"/>
            <a:t>tentang</a:t>
          </a:r>
          <a:r>
            <a:rPr lang="en-US" sz="1300" b="1" kern="1200" dirty="0" smtClean="0"/>
            <a:t> </a:t>
          </a:r>
          <a:r>
            <a:rPr lang="en-US" sz="1300" b="1" kern="1200" dirty="0" err="1" smtClean="0"/>
            <a:t>Ketenagalistrikan</a:t>
          </a:r>
          <a:r>
            <a:rPr lang="en-US" sz="1300" b="1" kern="1200" dirty="0" smtClean="0"/>
            <a:t> </a:t>
          </a:r>
          <a:endParaRPr lang="en-US" sz="1300" b="1" kern="1200" dirty="0"/>
        </a:p>
      </dsp:txBody>
      <dsp:txXfrm>
        <a:off x="7362773" y="3604220"/>
        <a:ext cx="1262508" cy="8166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4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56B75A8-A432-4276-B248-CBDB6664AE97}" type="datetimeFigureOut">
              <a:rPr lang="en-US"/>
              <a:pPr>
                <a:defRPr/>
              </a:pPr>
              <a:t>3/30/2021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876526D-A2B8-4EC1-A4C6-64D984E590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555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A7B12-DB0C-4692-B759-F9D701EC6D6E}" type="slidenum">
              <a:rPr lang="en-GB" altLang="en-US" smtClean="0"/>
              <a:pPr/>
              <a:t>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66711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E30E536-5C4C-4CB6-B2A4-C14CD1432C60}" type="slidenum">
              <a:rPr lang="en-US" altLang="en-US" smtClean="0"/>
              <a:pPr>
                <a:spcBef>
                  <a:spcPct val="0"/>
                </a:spcBef>
              </a:pPr>
              <a:t>20</a:t>
            </a:fld>
            <a:endParaRPr lang="en-US" altLang="en-US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03553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E30E536-5C4C-4CB6-B2A4-C14CD1432C60}" type="slidenum">
              <a:rPr lang="en-US" altLang="en-US" smtClean="0"/>
              <a:pPr>
                <a:spcBef>
                  <a:spcPct val="0"/>
                </a:spcBef>
              </a:pPr>
              <a:t>21</a:t>
            </a:fld>
            <a:endParaRPr lang="en-US" altLang="en-US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46312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65965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28115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44737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80744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43361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48228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40234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9023465-9BEE-4520-92F2-F645B4FADC1A}" type="slidenum">
              <a:rPr lang="en-US" altLang="en-US" sz="1200"/>
              <a:pPr eaLnBrk="1" hangingPunct="1"/>
              <a:t>4</a:t>
            </a:fld>
            <a:endParaRPr lang="en-US" altLang="en-US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465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0A010E9-7978-43DC-9D3C-5021A5B0EBF2}" type="slidenum">
              <a:rPr lang="en-US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12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77646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FEA7F7-F73B-465E-BD63-859526B5CE64}" type="slidenum">
              <a:rPr lang="en-US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30437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A7A2E2A-064B-43EB-91DB-D421441D9753}" type="slidenum">
              <a:rPr lang="en-US" altLang="en-US" smtClean="0"/>
              <a:pPr>
                <a:spcBef>
                  <a:spcPct val="0"/>
                </a:spcBef>
              </a:pPr>
              <a:t>14</a:t>
            </a:fld>
            <a:endParaRPr lang="en-US" altLang="en-US" smtClean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23284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1B594E7-4D45-4829-806A-3CF6489633F5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 smtClean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21270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Di grafik ini, kalo orang umum sepertinya kurang mengerti, Prof. Soalnya tidak ada keterangan di sumbu-X dan sumbu-Y nya.</a:t>
            </a: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5240192-7126-437C-99A5-810A569778BD}" type="slidenum">
              <a:rPr lang="en-US" altLang="en-US" smtClean="0">
                <a:latin typeface="Calibri" panose="020F0502020204030204" pitchFamily="34" charset="0"/>
              </a:rPr>
              <a:pPr/>
              <a:t>17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350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Statistik ini apakah di Indonesia ?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3162911-EAF5-401C-A2FC-7F230EF8CE87}" type="slidenum">
              <a:rPr lang="en-US" altLang="en-US" smtClean="0">
                <a:latin typeface="Calibri" panose="020F0502020204030204" pitchFamily="34" charset="0"/>
              </a:rPr>
              <a:pPr/>
              <a:t>18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305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8F1671B-ABBC-4D76-8CED-A5B5B10EB6D8}" type="slidenum">
              <a:rPr lang="en-US" altLang="en-US" smtClean="0"/>
              <a:pPr>
                <a:spcBef>
                  <a:spcPct val="0"/>
                </a:spcBef>
              </a:pPr>
              <a:t>19</a:t>
            </a:fld>
            <a:endParaRPr lang="en-US" altLang="en-US" smtClean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60943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AC5032-BE98-4484-AD7B-1152986CB9B0}" type="datetime1">
              <a:rPr lang="en-US"/>
              <a:pPr>
                <a:defRPr/>
              </a:pPr>
              <a:t>3/30/2021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23E73-0BA6-4367-957D-33E30BE3A8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62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DB41A7-A0D5-40C2-A584-DEAEF91803D6}" type="datetime1">
              <a:rPr lang="en-US"/>
              <a:pPr>
                <a:defRPr/>
              </a:pPr>
              <a:t>3/30/2021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EBCF89-BF2D-45CF-B21E-C05DF87A16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0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BB0464-CAD3-4045-AF7D-6C067151D6DB}" type="datetime1">
              <a:rPr lang="en-US"/>
              <a:pPr>
                <a:defRPr/>
              </a:pPr>
              <a:t>3/30/2021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E0F744-B79B-4549-BD4B-AD4FCC9612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31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5EE25E-D5DD-4719-B9CC-3F2E6B1A57A6}" type="datetime1">
              <a:rPr lang="en-US" altLang="en-US"/>
              <a:pPr>
                <a:defRPr/>
              </a:pPr>
              <a:t>3/30/2021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Dr. YS Nugroho</a:t>
            </a:r>
          </a:p>
        </p:txBody>
      </p:sp>
    </p:spTree>
    <p:extLst>
      <p:ext uri="{BB962C8B-B14F-4D97-AF65-F5344CB8AC3E}">
        <p14:creationId xmlns:p14="http://schemas.microsoft.com/office/powerpoint/2010/main" val="3796291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676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914400" y="1981200"/>
            <a:ext cx="3962400" cy="41910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00" y="1981200"/>
            <a:ext cx="3962400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457200" y="6342063"/>
            <a:ext cx="261938" cy="2111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80B0A6-F00C-41D5-B79E-3D71C0339F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01548"/>
      </p:ext>
    </p:extLst>
  </p:cSld>
  <p:clrMapOvr>
    <a:masterClrMapping/>
  </p:clrMapOvr>
  <p:transition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1752600" y="781050"/>
            <a:ext cx="7086600" cy="1143000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9824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58A508-C721-4273-9F64-638C8022FB6E}" type="datetime1">
              <a:rPr lang="en-US"/>
              <a:pPr>
                <a:defRPr/>
              </a:pPr>
              <a:t>3/30/2021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C47F2C-D12A-4140-ADDE-BBC01B96ED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DB3377-E2CA-4F83-9AEA-4B3C00AD4ABD}" type="datetime1">
              <a:rPr lang="en-US"/>
              <a:pPr>
                <a:defRPr/>
              </a:pPr>
              <a:t>3/30/2021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90A754-F35B-49D8-9ED4-27EC10212B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19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40A80E-7868-4609-9520-74CC1042B448}" type="datetime1">
              <a:rPr lang="en-US"/>
              <a:pPr>
                <a:defRPr/>
              </a:pPr>
              <a:t>3/30/2021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F79B2-1B20-432C-8691-BA8D0AF083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03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849311-E1D1-454A-B3DD-6797601A5113}" type="datetime1">
              <a:rPr lang="en-US"/>
              <a:pPr>
                <a:defRPr/>
              </a:pPr>
              <a:t>3/30/2021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597FAE-B505-45E1-8496-2F079BFCC6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9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2D41D-EF2E-4F83-AFD7-9B5ADA7D4E6B}" type="datetime1">
              <a:rPr lang="en-US"/>
              <a:pPr>
                <a:defRPr/>
              </a:pPr>
              <a:t>3/30/2021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93B45-6656-4294-8E99-AFBEFDB55A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34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8E99DF-01AB-4221-860F-981B41F915CB}" type="datetime1">
              <a:rPr lang="en-US"/>
              <a:pPr>
                <a:defRPr/>
              </a:pPr>
              <a:t>3/30/2021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FDFC5-1166-4F9D-ACBA-D16E7177A5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5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E42180-24A1-4B43-8FCA-2CF8F1C8DD00}" type="datetime1">
              <a:rPr lang="en-US"/>
              <a:pPr>
                <a:defRPr/>
              </a:pPr>
              <a:t>3/30/2021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B20E40-5ECC-4825-A2AB-49BF5F3BAE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35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01602D-4272-4D2F-AEB1-235AA7FAF6A3}" type="datetime1">
              <a:rPr lang="en-US"/>
              <a:pPr>
                <a:defRPr/>
              </a:pPr>
              <a:t>3/30/2021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0423B7-0B28-4EE5-B5A5-028DF37D5F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0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89E7D69-1BAD-4D2A-A0F9-59B4189F5F31}" type="datetime1">
              <a:rPr lang="en-US"/>
              <a:pPr>
                <a:defRPr/>
              </a:pPr>
              <a:t>3/30/2021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F427239-FF7E-44E6-AF59-0B2D0054B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  <p:sldLayoutId id="2147483911" r:id="rId12"/>
    <p:sldLayoutId id="2147483912" r:id="rId13"/>
    <p:sldLayoutId id="2147483913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file:///C:\My%20Documents\TATANG\Skripsi\Kebakaran%20Hutan\Fire%20in%20Dipterocarp%20Forests%202_%20The%20Lowland%20Dipterocarp%20Rain%20Forest_files\sea_52_1.jpg" TargetMode="External"/><Relationship Id="rId3" Type="http://schemas.openxmlformats.org/officeDocument/2006/relationships/hyperlink" Target="http://www.mdp.co.id/ffpcp/fire11.jpg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hyperlink" Target="http://www.mdp.co.id/ffpcp/fire8.jpg" TargetMode="Externa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file:///D:\Kemendagri%202013\PUM%20Depdagri\Daftar%20Bangunan%20Tinggi%20DKI%20Jakarta.xl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7.wmf"/><Relationship Id="rId5" Type="http://schemas.openxmlformats.org/officeDocument/2006/relationships/image" Target="../media/image34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36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7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Relationship Id="rId9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7812088" y="1588"/>
            <a:ext cx="663575" cy="2374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0" dirty="0" smtClean="0">
                <a:solidFill>
                  <a:srgbClr val="FC0128"/>
                </a:solidFill>
                <a:latin typeface="Times New Roman" pitchFamily="18" charset="0"/>
              </a:rPr>
              <a:t>5</a:t>
            </a:r>
            <a:endParaRPr lang="en-US" sz="15000" dirty="0">
              <a:solidFill>
                <a:srgbClr val="FC0128"/>
              </a:solidFill>
              <a:latin typeface="Times New Roman" pitchFamily="18" charset="0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6172200" y="696913"/>
            <a:ext cx="1738313" cy="4238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200" b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Bab 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685800" y="2438400"/>
            <a:ext cx="7789863" cy="22318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r">
              <a:lnSpc>
                <a:spcPct val="80000"/>
              </a:lnSpc>
              <a:spcBef>
                <a:spcPct val="50000"/>
              </a:spcBef>
            </a:pPr>
            <a:r>
              <a:rPr lang="en-US" altLang="en-US" sz="4800" dirty="0" err="1" smtClean="0">
                <a:solidFill>
                  <a:srgbClr val="E01D08"/>
                </a:solidFill>
              </a:rPr>
              <a:t>Keselamatan</a:t>
            </a:r>
            <a:r>
              <a:rPr lang="en-US" altLang="en-US" sz="4800" dirty="0" smtClean="0">
                <a:solidFill>
                  <a:srgbClr val="E01D08"/>
                </a:solidFill>
              </a:rPr>
              <a:t> </a:t>
            </a:r>
            <a:r>
              <a:rPr lang="en-US" altLang="en-US" sz="4800" dirty="0" err="1" smtClean="0">
                <a:solidFill>
                  <a:srgbClr val="E01D08"/>
                </a:solidFill>
              </a:rPr>
              <a:t>Kebakaran</a:t>
            </a:r>
            <a:r>
              <a:rPr lang="en-US" altLang="en-US" sz="4800" dirty="0" smtClean="0">
                <a:solidFill>
                  <a:srgbClr val="E01D08"/>
                </a:solidFill>
              </a:rPr>
              <a:t> </a:t>
            </a:r>
            <a:r>
              <a:rPr lang="en-US" altLang="en-US" sz="4800" dirty="0" err="1" smtClean="0">
                <a:solidFill>
                  <a:srgbClr val="E01D08"/>
                </a:solidFill>
              </a:rPr>
              <a:t>dan</a:t>
            </a:r>
            <a:r>
              <a:rPr lang="en-US" altLang="en-US" sz="4800" dirty="0" smtClean="0">
                <a:solidFill>
                  <a:srgbClr val="E01D08"/>
                </a:solidFill>
              </a:rPr>
              <a:t> </a:t>
            </a:r>
            <a:r>
              <a:rPr lang="en-US" altLang="en-US" sz="4800" dirty="0" err="1" smtClean="0">
                <a:solidFill>
                  <a:srgbClr val="E01D08"/>
                </a:solidFill>
              </a:rPr>
              <a:t>Ledakan</a:t>
            </a:r>
            <a:endParaRPr lang="en-US" altLang="en-US" sz="4800" dirty="0" smtClean="0">
              <a:solidFill>
                <a:srgbClr val="E01D08"/>
              </a:solidFill>
            </a:endParaRPr>
          </a:p>
          <a:p>
            <a:pPr algn="r">
              <a:lnSpc>
                <a:spcPct val="80000"/>
              </a:lnSpc>
              <a:spcBef>
                <a:spcPct val="50000"/>
              </a:spcBef>
            </a:pPr>
            <a:endParaRPr lang="en-US" sz="4800" dirty="0">
              <a:solidFill>
                <a:srgbClr val="FC0128"/>
              </a:solidFill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9000" y="4138173"/>
            <a:ext cx="50466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err="1" smtClean="0"/>
              <a:t>Disusun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oleh</a:t>
            </a:r>
            <a:r>
              <a:rPr lang="en-US" sz="2000" b="1" dirty="0" smtClean="0"/>
              <a:t>:</a:t>
            </a:r>
          </a:p>
          <a:p>
            <a:pPr algn="r"/>
            <a:r>
              <a:rPr lang="en-US" sz="2000" b="1" dirty="0" smtClean="0"/>
              <a:t> </a:t>
            </a:r>
          </a:p>
          <a:p>
            <a:pPr algn="r"/>
            <a:r>
              <a:rPr lang="en-US" sz="2000" b="1" dirty="0" smtClean="0"/>
              <a:t>Tim </a:t>
            </a:r>
            <a:r>
              <a:rPr lang="en-US" sz="2000" b="1" dirty="0" err="1" smtClean="0"/>
              <a:t>Dosen</a:t>
            </a:r>
            <a:r>
              <a:rPr lang="en-US" sz="2000" b="1" dirty="0" smtClean="0"/>
              <a:t> K3L FTUI</a:t>
            </a:r>
            <a:endParaRPr lang="en-US" sz="2000" b="1" dirty="0"/>
          </a:p>
          <a:p>
            <a:pPr algn="r"/>
            <a:r>
              <a:rPr lang="en-US" sz="2000" b="1" dirty="0" err="1"/>
              <a:t>Genap</a:t>
            </a:r>
            <a:r>
              <a:rPr lang="en-US" sz="2000" b="1" dirty="0"/>
              <a:t> </a:t>
            </a:r>
            <a:r>
              <a:rPr lang="en-US" sz="2000" b="1" dirty="0" smtClean="0"/>
              <a:t>2019/2020 </a:t>
            </a:r>
          </a:p>
          <a:p>
            <a:pPr algn="r"/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5648079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CF173-A2CC-4261-AB34-7B99694F4325}" type="slidenum">
              <a:rPr lang="en-US"/>
              <a:pPr/>
              <a:t>10</a:t>
            </a:fld>
            <a:endParaRPr lang="en-US"/>
          </a:p>
        </p:txBody>
      </p:sp>
      <p:sp>
        <p:nvSpPr>
          <p:cNvPr id="65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58894"/>
          </a:xfrm>
        </p:spPr>
        <p:txBody>
          <a:bodyPr/>
          <a:lstStyle/>
          <a:p>
            <a:r>
              <a:rPr lang="en-AU" altLang="en-US" dirty="0" smtClean="0"/>
              <a:t>Batas </a:t>
            </a:r>
            <a:r>
              <a:rPr lang="en-AU" altLang="en-US" dirty="0" err="1" smtClean="0"/>
              <a:t>nyala</a:t>
            </a:r>
            <a:r>
              <a:rPr lang="en-AU" altLang="en-US" dirty="0" smtClean="0"/>
              <a:t> (</a:t>
            </a:r>
            <a:r>
              <a:rPr lang="en-AU" altLang="en-US" i="1" dirty="0" smtClean="0"/>
              <a:t>flammable limits</a:t>
            </a:r>
            <a:r>
              <a:rPr lang="en-AU" altLang="en-US" dirty="0" smtClean="0"/>
              <a:t>)</a:t>
            </a:r>
            <a:endParaRPr lang="en-GB" altLang="en-US" dirty="0"/>
          </a:p>
        </p:txBody>
      </p:sp>
      <p:sp>
        <p:nvSpPr>
          <p:cNvPr id="656389" name="Rectangle 5"/>
          <p:cNvSpPr>
            <a:spLocks noChangeArrowheads="1"/>
          </p:cNvSpPr>
          <p:nvPr/>
        </p:nvSpPr>
        <p:spPr bwMode="auto">
          <a:xfrm>
            <a:off x="3886200" y="3009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56391" name="Rectangle 7"/>
          <p:cNvSpPr>
            <a:spLocks noChangeArrowheads="1"/>
          </p:cNvSpPr>
          <p:nvPr/>
        </p:nvSpPr>
        <p:spPr bwMode="auto">
          <a:xfrm>
            <a:off x="3862388" y="312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56393" name="Rectangle 9"/>
          <p:cNvSpPr>
            <a:spLocks noChangeArrowheads="1"/>
          </p:cNvSpPr>
          <p:nvPr/>
        </p:nvSpPr>
        <p:spPr bwMode="auto">
          <a:xfrm>
            <a:off x="4005263" y="32051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656395" name="Picture 11" descr="C:\My Documents\Lectures\Industrial Safety\Safety photos\flammability-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758894"/>
            <a:ext cx="8469702" cy="60991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161570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613"/>
            <a:ext cx="5146675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itle 1"/>
          <p:cNvSpPr>
            <a:spLocks noGrp="1"/>
          </p:cNvSpPr>
          <p:nvPr>
            <p:ph type="title"/>
          </p:nvPr>
        </p:nvSpPr>
        <p:spPr>
          <a:xfrm>
            <a:off x="3962400" y="685800"/>
            <a:ext cx="4876800" cy="1143000"/>
          </a:xfrm>
        </p:spPr>
        <p:txBody>
          <a:bodyPr/>
          <a:lstStyle/>
          <a:p>
            <a:pPr algn="r"/>
            <a:r>
              <a:rPr lang="en-US" altLang="en-US" dirty="0" err="1" smtClean="0"/>
              <a:t>Bahaya</a:t>
            </a:r>
            <a:r>
              <a:rPr lang="en-US" altLang="en-US" dirty="0" smtClean="0"/>
              <a:t> “hot spot” </a:t>
            </a:r>
            <a:r>
              <a:rPr lang="en-US" altLang="en-US" dirty="0" err="1" smtClean="0"/>
              <a:t>dalam</a:t>
            </a:r>
            <a:r>
              <a:rPr lang="en-US" altLang="en-US" dirty="0" smtClean="0"/>
              <a:t> bara </a:t>
            </a:r>
            <a:r>
              <a:rPr lang="en-US" altLang="en-US" dirty="0" err="1" smtClean="0"/>
              <a:t>api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Rokok</a:t>
            </a:r>
            <a:endParaRPr lang="en-US" alt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Yulianto S Nugroho</a:t>
            </a:r>
            <a:endParaRPr lang="en-US"/>
          </a:p>
        </p:txBody>
      </p:sp>
      <p:pic>
        <p:nvPicPr>
          <p:cNvPr id="1434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88" y="2797175"/>
            <a:ext cx="5643562" cy="355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200819"/>
            <a:ext cx="7596187" cy="1054100"/>
          </a:xfrm>
        </p:spPr>
        <p:txBody>
          <a:bodyPr/>
          <a:lstStyle/>
          <a:p>
            <a:pPr eaLnBrk="1" hangingPunct="1">
              <a:defRPr/>
            </a:pPr>
            <a:r>
              <a:rPr lang="en-US" sz="3323" dirty="0" err="1">
                <a:cs typeface="Times New Roman" panose="02020603050405020304" pitchFamily="18" charset="0"/>
              </a:rPr>
              <a:t>Kebakaran</a:t>
            </a:r>
            <a:r>
              <a:rPr lang="en-US" sz="3323" dirty="0">
                <a:cs typeface="Times New Roman" panose="02020603050405020304" pitchFamily="18" charset="0"/>
              </a:rPr>
              <a:t> di </a:t>
            </a:r>
            <a:r>
              <a:rPr lang="en-US" sz="3323" dirty="0" err="1">
                <a:cs typeface="Times New Roman" panose="02020603050405020304" pitchFamily="18" charset="0"/>
              </a:rPr>
              <a:t>timbunan</a:t>
            </a:r>
            <a:r>
              <a:rPr lang="en-US" sz="3323" dirty="0">
                <a:cs typeface="Times New Roman" panose="02020603050405020304" pitchFamily="18" charset="0"/>
              </a:rPr>
              <a:t> </a:t>
            </a:r>
            <a:r>
              <a:rPr lang="en-US" sz="3323" dirty="0" err="1">
                <a:cs typeface="Times New Roman" panose="02020603050405020304" pitchFamily="18" charset="0"/>
              </a:rPr>
              <a:t>batubara</a:t>
            </a:r>
            <a:endParaRPr lang="en-US" sz="3323" dirty="0">
              <a:cs typeface="Times New Roman" panose="02020603050405020304" pitchFamily="18" charset="0"/>
            </a:endParaRPr>
          </a:p>
        </p:txBody>
      </p:sp>
      <p:sp>
        <p:nvSpPr>
          <p:cNvPr id="11267" name="Rectangle 1029"/>
          <p:cNvSpPr>
            <a:spLocks noChangeArrowheads="1"/>
          </p:cNvSpPr>
          <p:nvPr/>
        </p:nvSpPr>
        <p:spPr bwMode="auto">
          <a:xfrm>
            <a:off x="2638425" y="2105025"/>
            <a:ext cx="84391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sz="2215"/>
          </a:p>
        </p:txBody>
      </p:sp>
      <p:pic>
        <p:nvPicPr>
          <p:cNvPr id="15364" name="Picture 103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25" y="1458913"/>
            <a:ext cx="6553200" cy="448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74036" y="6223555"/>
            <a:ext cx="3685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[Photo </a:t>
            </a:r>
            <a:r>
              <a:rPr lang="en-US" dirty="0" err="1" smtClean="0"/>
              <a:t>oleh</a:t>
            </a:r>
            <a:r>
              <a:rPr lang="en-US" dirty="0" smtClean="0"/>
              <a:t> Dr. </a:t>
            </a:r>
            <a:r>
              <a:rPr lang="en-US" dirty="0" err="1" smtClean="0"/>
              <a:t>Imansyah</a:t>
            </a:r>
            <a:r>
              <a:rPr lang="en-US" dirty="0" smtClean="0"/>
              <a:t> I Hakim]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52400" y="152400"/>
            <a:ext cx="5154613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en-AU" altLang="en-US" sz="3508" dirty="0" err="1">
                <a:solidFill>
                  <a:schemeClr val="tx2"/>
                </a:solidFill>
                <a:latin typeface="+mn-lt"/>
              </a:rPr>
              <a:t>Kebakaran</a:t>
            </a:r>
            <a:r>
              <a:rPr lang="en-AU" altLang="en-US" sz="3508" dirty="0">
                <a:solidFill>
                  <a:schemeClr val="tx2"/>
                </a:solidFill>
                <a:latin typeface="+mn-lt"/>
              </a:rPr>
              <a:t> </a:t>
            </a:r>
            <a:r>
              <a:rPr lang="en-AU" altLang="en-US" sz="3508" dirty="0" err="1">
                <a:solidFill>
                  <a:schemeClr val="tx2"/>
                </a:solidFill>
                <a:latin typeface="+mn-lt"/>
              </a:rPr>
              <a:t>lahan</a:t>
            </a:r>
            <a:r>
              <a:rPr lang="en-AU" altLang="en-US" sz="3508" dirty="0">
                <a:solidFill>
                  <a:schemeClr val="tx2"/>
                </a:solidFill>
                <a:latin typeface="+mn-lt"/>
              </a:rPr>
              <a:t> </a:t>
            </a:r>
            <a:r>
              <a:rPr lang="en-AU" altLang="en-US" sz="3508" dirty="0" err="1">
                <a:solidFill>
                  <a:schemeClr val="tx2"/>
                </a:solidFill>
                <a:latin typeface="+mn-lt"/>
              </a:rPr>
              <a:t>dan</a:t>
            </a:r>
            <a:r>
              <a:rPr lang="en-AU" altLang="en-US" sz="3508" dirty="0">
                <a:solidFill>
                  <a:schemeClr val="tx2"/>
                </a:solidFill>
                <a:latin typeface="+mn-lt"/>
              </a:rPr>
              <a:t> </a:t>
            </a:r>
            <a:r>
              <a:rPr lang="en-AU" altLang="en-US" sz="3508" dirty="0" err="1">
                <a:solidFill>
                  <a:schemeClr val="tx2"/>
                </a:solidFill>
                <a:latin typeface="+mn-lt"/>
              </a:rPr>
              <a:t>hutan</a:t>
            </a:r>
            <a:endParaRPr lang="en-US" sz="3508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17411" name="Picture 3" descr="tn_fire11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1354138"/>
            <a:ext cx="3340100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tn_fire8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513" y="3983038"/>
            <a:ext cx="3341687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 descr="57662 Byte"/>
          <p:cNvPicPr>
            <a:picLocks noChangeAspect="1" noChangeArrowheads="1"/>
          </p:cNvPicPr>
          <p:nvPr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950" y="1335088"/>
            <a:ext cx="2743200" cy="25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808038"/>
          </a:xfrm>
          <a:noFill/>
        </p:spPr>
        <p:txBody>
          <a:bodyPr/>
          <a:lstStyle/>
          <a:p>
            <a:pPr eaLnBrk="1" hangingPunct="1"/>
            <a:r>
              <a:rPr lang="en-US" altLang="en-US" sz="3800" smtClean="0"/>
              <a:t>Skala dan Proses Kebakaran </a:t>
            </a:r>
            <a:br>
              <a:rPr lang="en-US" altLang="en-US" sz="3800" smtClean="0"/>
            </a:br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en-US" altLang="en-US" sz="3800" smtClean="0"/>
          </a:p>
        </p:txBody>
      </p:sp>
      <p:grpSp>
        <p:nvGrpSpPr>
          <p:cNvPr id="19459" name="Group 12"/>
          <p:cNvGrpSpPr>
            <a:grpSpLocks/>
          </p:cNvGrpSpPr>
          <p:nvPr/>
        </p:nvGrpSpPr>
        <p:grpSpPr bwMode="auto">
          <a:xfrm>
            <a:off x="228600" y="990600"/>
            <a:ext cx="8610600" cy="4800600"/>
            <a:chOff x="589" y="1003"/>
            <a:chExt cx="4581" cy="2790"/>
          </a:xfrm>
        </p:grpSpPr>
        <p:grpSp>
          <p:nvGrpSpPr>
            <p:cNvPr id="19463" name="Group 9"/>
            <p:cNvGrpSpPr>
              <a:grpSpLocks/>
            </p:cNvGrpSpPr>
            <p:nvPr/>
          </p:nvGrpSpPr>
          <p:grpSpPr bwMode="auto">
            <a:xfrm>
              <a:off x="589" y="1003"/>
              <a:ext cx="4581" cy="2790"/>
              <a:chOff x="544" y="935"/>
              <a:chExt cx="4581" cy="2790"/>
            </a:xfrm>
          </p:grpSpPr>
          <p:pic>
            <p:nvPicPr>
              <p:cNvPr id="19465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" y="935"/>
                <a:ext cx="2752" cy="2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66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1" y="935"/>
                <a:ext cx="1824" cy="27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67" name="Picture 7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" y="3484"/>
                <a:ext cx="2757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464" name="Text Box 11"/>
            <p:cNvSpPr txBox="1">
              <a:spLocks noChangeArrowheads="1"/>
            </p:cNvSpPr>
            <p:nvPr/>
          </p:nvSpPr>
          <p:spPr bwMode="auto">
            <a:xfrm>
              <a:off x="657" y="3533"/>
              <a:ext cx="171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From Mell, W., et al., NIST 2007</a:t>
              </a:r>
            </a:p>
          </p:txBody>
        </p:sp>
      </p:grpSp>
      <p:sp>
        <p:nvSpPr>
          <p:cNvPr id="19460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58ED6B-742D-42A1-BEE1-BDC06EFFA84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sp>
        <p:nvSpPr>
          <p:cNvPr id="19461" name="TextBox 10"/>
          <p:cNvSpPr txBox="1">
            <a:spLocks noChangeArrowheads="1"/>
          </p:cNvSpPr>
          <p:nvPr/>
        </p:nvSpPr>
        <p:spPr bwMode="auto">
          <a:xfrm>
            <a:off x="76200" y="5941219"/>
            <a:ext cx="8991600" cy="461962"/>
          </a:xfrm>
          <a:prstGeom prst="rect">
            <a:avLst/>
          </a:prstGeom>
          <a:gradFill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108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FFC000"/>
                </a:solidFill>
                <a:latin typeface="Arial" panose="020B0604020202020204" pitchFamily="34" charset="0"/>
              </a:rPr>
              <a:t>Kebakaran</a:t>
            </a:r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</a:rPr>
              <a:t> dapat menjalar sehingga </a:t>
            </a:r>
            <a:r>
              <a:rPr lang="en-US" altLang="en-US" sz="2000" b="1">
                <a:latin typeface="Arial" panose="020B0604020202020204" pitchFamily="34" charset="0"/>
              </a:rPr>
              <a:t>menyebabkan terjadinya </a:t>
            </a:r>
            <a:r>
              <a:rPr lang="en-US" altLang="en-US" sz="2400" b="1">
                <a:solidFill>
                  <a:srgbClr val="FF0000"/>
                </a:solidFill>
                <a:latin typeface="Arial" panose="020B0604020202020204" pitchFamily="34" charset="0"/>
              </a:rPr>
              <a:t>Bencana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5903913" y="4632325"/>
            <a:ext cx="2917825" cy="984250"/>
          </a:xfrm>
        </p:spPr>
        <p:txBody>
          <a:bodyPr/>
          <a:lstStyle/>
          <a:p>
            <a:r>
              <a:rPr lang="en-AU" altLang="en-US" sz="3600" smtClean="0"/>
              <a:t>Penyebaran nyala api</a:t>
            </a:r>
            <a:endParaRPr lang="en-GB" altLang="en-US" sz="3600" smtClean="0"/>
          </a:p>
        </p:txBody>
      </p:sp>
      <p:sp>
        <p:nvSpPr>
          <p:cNvPr id="21507" name="Rectangle 4"/>
          <p:cNvSpPr>
            <a:spLocks noChangeArrowheads="1"/>
          </p:cNvSpPr>
          <p:nvPr/>
        </p:nvSpPr>
        <p:spPr bwMode="auto">
          <a:xfrm>
            <a:off x="6772275" y="3902075"/>
            <a:ext cx="2071688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pic>
        <p:nvPicPr>
          <p:cNvPr id="21508" name="Picture 7" descr="C:\My Documents\Lectures\Industrial Safety\Safety photos\Flame spread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3194050"/>
            <a:ext cx="5205413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7" descr="C:\My Documents\Lectures\Industrial Safety\Safety photos\Flash over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89915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Rectangle 2"/>
          <p:cNvSpPr txBox="1">
            <a:spLocks noChangeArrowheads="1"/>
          </p:cNvSpPr>
          <p:nvPr/>
        </p:nvSpPr>
        <p:spPr bwMode="auto">
          <a:xfrm>
            <a:off x="304800" y="304800"/>
            <a:ext cx="288290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AU" altLang="en-US" sz="3600"/>
              <a:t>Pertumbuhan api</a:t>
            </a:r>
            <a:endParaRPr lang="en-GB" altLang="en-US" sz="360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-838200" y="-152400"/>
            <a:ext cx="8229600" cy="1139825"/>
          </a:xfrm>
        </p:spPr>
        <p:txBody>
          <a:bodyPr/>
          <a:lstStyle/>
          <a:p>
            <a:pPr eaLnBrk="1" hangingPunct="1"/>
            <a:r>
              <a:rPr lang="en-US" altLang="en-US" smtClean="0"/>
              <a:t>Kebakaran dalam ruangan</a:t>
            </a:r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990600" y="1201738"/>
            <a:ext cx="7696200" cy="2881312"/>
            <a:chOff x="528" y="624"/>
            <a:chExt cx="4464" cy="1815"/>
          </a:xfrm>
        </p:grpSpPr>
        <p:sp>
          <p:nvSpPr>
            <p:cNvPr id="22548" name="Line 4"/>
            <p:cNvSpPr>
              <a:spLocks noChangeShapeType="1"/>
            </p:cNvSpPr>
            <p:nvPr/>
          </p:nvSpPr>
          <p:spPr bwMode="auto">
            <a:xfrm>
              <a:off x="960" y="2400"/>
              <a:ext cx="40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49" name="Line 5"/>
            <p:cNvSpPr>
              <a:spLocks noChangeShapeType="1"/>
            </p:cNvSpPr>
            <p:nvPr/>
          </p:nvSpPr>
          <p:spPr bwMode="auto">
            <a:xfrm flipV="1">
              <a:off x="960" y="672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50" name="Text Box 6"/>
            <p:cNvSpPr txBox="1">
              <a:spLocks noChangeArrowheads="1"/>
            </p:cNvSpPr>
            <p:nvPr/>
          </p:nvSpPr>
          <p:spPr bwMode="auto">
            <a:xfrm>
              <a:off x="672" y="2208"/>
              <a:ext cx="4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22551" name="Text Box 7"/>
            <p:cNvSpPr txBox="1">
              <a:spLocks noChangeArrowheads="1"/>
            </p:cNvSpPr>
            <p:nvPr/>
          </p:nvSpPr>
          <p:spPr bwMode="auto">
            <a:xfrm>
              <a:off x="624" y="1344"/>
              <a:ext cx="4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500</a:t>
              </a:r>
            </a:p>
          </p:txBody>
        </p:sp>
        <p:sp>
          <p:nvSpPr>
            <p:cNvPr id="22552" name="Text Box 8"/>
            <p:cNvSpPr txBox="1">
              <a:spLocks noChangeArrowheads="1"/>
            </p:cNvSpPr>
            <p:nvPr/>
          </p:nvSpPr>
          <p:spPr bwMode="auto">
            <a:xfrm>
              <a:off x="528" y="624"/>
              <a:ext cx="5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1000</a:t>
              </a:r>
            </a:p>
          </p:txBody>
        </p:sp>
      </p:grpSp>
      <p:sp>
        <p:nvSpPr>
          <p:cNvPr id="22532" name="Line 9"/>
          <p:cNvSpPr>
            <a:spLocks noChangeShapeType="1"/>
          </p:cNvSpPr>
          <p:nvPr/>
        </p:nvSpPr>
        <p:spPr bwMode="auto">
          <a:xfrm>
            <a:off x="3305175" y="1277938"/>
            <a:ext cx="0" cy="3436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3" name="Line 10"/>
          <p:cNvSpPr>
            <a:spLocks noChangeShapeType="1"/>
          </p:cNvSpPr>
          <p:nvPr/>
        </p:nvSpPr>
        <p:spPr bwMode="auto">
          <a:xfrm>
            <a:off x="5637213" y="1182688"/>
            <a:ext cx="9525" cy="3552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4" name="Line 11"/>
          <p:cNvSpPr>
            <a:spLocks noChangeShapeType="1"/>
          </p:cNvSpPr>
          <p:nvPr/>
        </p:nvSpPr>
        <p:spPr bwMode="auto">
          <a:xfrm>
            <a:off x="7259638" y="1143000"/>
            <a:ext cx="0" cy="3590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5" name="Freeform 12"/>
          <p:cNvSpPr>
            <a:spLocks/>
          </p:cNvSpPr>
          <p:nvPr/>
        </p:nvSpPr>
        <p:spPr bwMode="auto">
          <a:xfrm>
            <a:off x="3305175" y="2449513"/>
            <a:ext cx="2341563" cy="1574800"/>
          </a:xfrm>
          <a:custGeom>
            <a:avLst/>
            <a:gdLst>
              <a:gd name="T0" fmla="*/ 0 w 1621"/>
              <a:gd name="T1" fmla="*/ 2147483646 h 1016"/>
              <a:gd name="T2" fmla="*/ 2147483646 w 1621"/>
              <a:gd name="T3" fmla="*/ 2147483646 h 1016"/>
              <a:gd name="T4" fmla="*/ 2147483646 w 1621"/>
              <a:gd name="T5" fmla="*/ 0 h 1016"/>
              <a:gd name="T6" fmla="*/ 0 60000 65536"/>
              <a:gd name="T7" fmla="*/ 0 60000 65536"/>
              <a:gd name="T8" fmla="*/ 0 60000 65536"/>
              <a:gd name="T9" fmla="*/ 0 w 1621"/>
              <a:gd name="T10" fmla="*/ 0 h 1016"/>
              <a:gd name="T11" fmla="*/ 1621 w 1621"/>
              <a:gd name="T12" fmla="*/ 1016 h 10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21" h="1016">
                <a:moveTo>
                  <a:pt x="0" y="1016"/>
                </a:moveTo>
                <a:cubicBezTo>
                  <a:pt x="518" y="907"/>
                  <a:pt x="1036" y="798"/>
                  <a:pt x="1306" y="629"/>
                </a:cubicBezTo>
                <a:cubicBezTo>
                  <a:pt x="1576" y="460"/>
                  <a:pt x="1598" y="230"/>
                  <a:pt x="1621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6" name="Freeform 13"/>
          <p:cNvSpPr>
            <a:spLocks/>
          </p:cNvSpPr>
          <p:nvPr/>
        </p:nvSpPr>
        <p:spPr bwMode="auto">
          <a:xfrm>
            <a:off x="5646738" y="1104900"/>
            <a:ext cx="1612900" cy="1344613"/>
          </a:xfrm>
          <a:custGeom>
            <a:avLst/>
            <a:gdLst>
              <a:gd name="T0" fmla="*/ 0 w 1088"/>
              <a:gd name="T1" fmla="*/ 2147483646 h 1222"/>
              <a:gd name="T2" fmla="*/ 2147483646 w 1088"/>
              <a:gd name="T3" fmla="*/ 2147483646 h 1222"/>
              <a:gd name="T4" fmla="*/ 2147483646 w 1088"/>
              <a:gd name="T5" fmla="*/ 2147483646 h 1222"/>
              <a:gd name="T6" fmla="*/ 2147483646 w 1088"/>
              <a:gd name="T7" fmla="*/ 2147483646 h 1222"/>
              <a:gd name="T8" fmla="*/ 2147483646 w 1088"/>
              <a:gd name="T9" fmla="*/ 2147483646 h 12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8"/>
              <a:gd name="T16" fmla="*/ 0 h 1222"/>
              <a:gd name="T17" fmla="*/ 1088 w 1088"/>
              <a:gd name="T18" fmla="*/ 1222 h 12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8" h="1222">
                <a:moveTo>
                  <a:pt x="0" y="1222"/>
                </a:moveTo>
                <a:cubicBezTo>
                  <a:pt x="10" y="1042"/>
                  <a:pt x="20" y="863"/>
                  <a:pt x="48" y="690"/>
                </a:cubicBezTo>
                <a:cubicBezTo>
                  <a:pt x="76" y="517"/>
                  <a:pt x="76" y="295"/>
                  <a:pt x="169" y="182"/>
                </a:cubicBezTo>
                <a:cubicBezTo>
                  <a:pt x="262" y="69"/>
                  <a:pt x="452" y="24"/>
                  <a:pt x="605" y="12"/>
                </a:cubicBezTo>
                <a:cubicBezTo>
                  <a:pt x="758" y="0"/>
                  <a:pt x="1008" y="93"/>
                  <a:pt x="1088" y="109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7" name="Freeform 14"/>
          <p:cNvSpPr>
            <a:spLocks/>
          </p:cNvSpPr>
          <p:nvPr/>
        </p:nvSpPr>
        <p:spPr bwMode="auto">
          <a:xfrm>
            <a:off x="7259638" y="1220788"/>
            <a:ext cx="1498600" cy="1382712"/>
          </a:xfrm>
          <a:custGeom>
            <a:avLst/>
            <a:gdLst>
              <a:gd name="T0" fmla="*/ 0 w 1065"/>
              <a:gd name="T1" fmla="*/ 0 h 871"/>
              <a:gd name="T2" fmla="*/ 2147483646 w 1065"/>
              <a:gd name="T3" fmla="*/ 2147483646 h 871"/>
              <a:gd name="T4" fmla="*/ 2147483646 w 1065"/>
              <a:gd name="T5" fmla="*/ 2147483646 h 871"/>
              <a:gd name="T6" fmla="*/ 2147483646 w 1065"/>
              <a:gd name="T7" fmla="*/ 2147483646 h 871"/>
              <a:gd name="T8" fmla="*/ 0 60000 65536"/>
              <a:gd name="T9" fmla="*/ 0 60000 65536"/>
              <a:gd name="T10" fmla="*/ 0 60000 65536"/>
              <a:gd name="T11" fmla="*/ 0 60000 65536"/>
              <a:gd name="T12" fmla="*/ 0 w 1065"/>
              <a:gd name="T13" fmla="*/ 0 h 871"/>
              <a:gd name="T14" fmla="*/ 1065 w 1065"/>
              <a:gd name="T15" fmla="*/ 871 h 87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65" h="871">
                <a:moveTo>
                  <a:pt x="0" y="0"/>
                </a:moveTo>
                <a:cubicBezTo>
                  <a:pt x="127" y="44"/>
                  <a:pt x="254" y="89"/>
                  <a:pt x="387" y="194"/>
                </a:cubicBezTo>
                <a:cubicBezTo>
                  <a:pt x="520" y="299"/>
                  <a:pt x="686" y="516"/>
                  <a:pt x="799" y="629"/>
                </a:cubicBezTo>
                <a:cubicBezTo>
                  <a:pt x="912" y="742"/>
                  <a:pt x="988" y="806"/>
                  <a:pt x="1065" y="871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8" name="Text Box 15"/>
          <p:cNvSpPr txBox="1">
            <a:spLocks noChangeArrowheads="1"/>
          </p:cNvSpPr>
          <p:nvPr/>
        </p:nvSpPr>
        <p:spPr bwMode="auto">
          <a:xfrm>
            <a:off x="1884363" y="2411413"/>
            <a:ext cx="13430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Incipient</a:t>
            </a:r>
          </a:p>
        </p:txBody>
      </p:sp>
      <p:sp>
        <p:nvSpPr>
          <p:cNvPr id="22539" name="Text Box 16"/>
          <p:cNvSpPr txBox="1">
            <a:spLocks noChangeArrowheads="1"/>
          </p:cNvSpPr>
          <p:nvPr/>
        </p:nvSpPr>
        <p:spPr bwMode="auto">
          <a:xfrm>
            <a:off x="3841750" y="2449513"/>
            <a:ext cx="13430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Growth</a:t>
            </a:r>
          </a:p>
        </p:txBody>
      </p:sp>
      <p:sp>
        <p:nvSpPr>
          <p:cNvPr id="22540" name="Text Box 17"/>
          <p:cNvSpPr txBox="1">
            <a:spLocks noChangeArrowheads="1"/>
          </p:cNvSpPr>
          <p:nvPr/>
        </p:nvSpPr>
        <p:spPr bwMode="auto">
          <a:xfrm>
            <a:off x="6070600" y="2466975"/>
            <a:ext cx="13430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Burning</a:t>
            </a:r>
          </a:p>
        </p:txBody>
      </p:sp>
      <p:sp>
        <p:nvSpPr>
          <p:cNvPr id="22541" name="Text Box 18"/>
          <p:cNvSpPr txBox="1">
            <a:spLocks noChangeArrowheads="1"/>
          </p:cNvSpPr>
          <p:nvPr/>
        </p:nvSpPr>
        <p:spPr bwMode="auto">
          <a:xfrm>
            <a:off x="7645400" y="2466975"/>
            <a:ext cx="13430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Decay</a:t>
            </a:r>
          </a:p>
        </p:txBody>
      </p:sp>
      <p:sp>
        <p:nvSpPr>
          <p:cNvPr id="22542" name="Text Box 19"/>
          <p:cNvSpPr txBox="1">
            <a:spLocks noChangeArrowheads="1"/>
          </p:cNvSpPr>
          <p:nvPr/>
        </p:nvSpPr>
        <p:spPr bwMode="auto">
          <a:xfrm>
            <a:off x="4151313" y="1163638"/>
            <a:ext cx="13430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solidFill>
                  <a:schemeClr val="tx2"/>
                </a:solidFill>
                <a:latin typeface="Arial" panose="020B0604020202020204" pitchFamily="34" charset="0"/>
              </a:rPr>
              <a:t>Flashover</a:t>
            </a:r>
          </a:p>
        </p:txBody>
      </p:sp>
      <p:pic>
        <p:nvPicPr>
          <p:cNvPr id="22543" name="Picture 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4857750"/>
            <a:ext cx="8483600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4" name="Freeform 21"/>
          <p:cNvSpPr>
            <a:spLocks/>
          </p:cNvSpPr>
          <p:nvPr/>
        </p:nvSpPr>
        <p:spPr bwMode="auto">
          <a:xfrm>
            <a:off x="4802188" y="1585913"/>
            <a:ext cx="806450" cy="728662"/>
          </a:xfrm>
          <a:custGeom>
            <a:avLst/>
            <a:gdLst>
              <a:gd name="T0" fmla="*/ 0 w 508"/>
              <a:gd name="T1" fmla="*/ 0 h 459"/>
              <a:gd name="T2" fmla="*/ 2147483646 w 508"/>
              <a:gd name="T3" fmla="*/ 2147483646 h 459"/>
              <a:gd name="T4" fmla="*/ 2147483646 w 508"/>
              <a:gd name="T5" fmla="*/ 2147483646 h 459"/>
              <a:gd name="T6" fmla="*/ 0 60000 65536"/>
              <a:gd name="T7" fmla="*/ 0 60000 65536"/>
              <a:gd name="T8" fmla="*/ 0 60000 65536"/>
              <a:gd name="T9" fmla="*/ 0 w 508"/>
              <a:gd name="T10" fmla="*/ 0 h 459"/>
              <a:gd name="T11" fmla="*/ 508 w 508"/>
              <a:gd name="T12" fmla="*/ 459 h 45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8" h="459">
                <a:moveTo>
                  <a:pt x="0" y="0"/>
                </a:moveTo>
                <a:cubicBezTo>
                  <a:pt x="6" y="143"/>
                  <a:pt x="12" y="287"/>
                  <a:pt x="97" y="363"/>
                </a:cubicBezTo>
                <a:cubicBezTo>
                  <a:pt x="182" y="439"/>
                  <a:pt x="345" y="449"/>
                  <a:pt x="508" y="459"/>
                </a:cubicBez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5" name="Text Box 24"/>
          <p:cNvSpPr txBox="1">
            <a:spLocks noChangeArrowheads="1"/>
          </p:cNvSpPr>
          <p:nvPr/>
        </p:nvSpPr>
        <p:spPr bwMode="auto">
          <a:xfrm>
            <a:off x="962025" y="893763"/>
            <a:ext cx="844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T [</a:t>
            </a:r>
            <a:r>
              <a:rPr lang="en-US" altLang="en-US" sz="1800" b="1" baseline="30000">
                <a:latin typeface="Arial" panose="020B0604020202020204" pitchFamily="34" charset="0"/>
              </a:rPr>
              <a:t>o</a:t>
            </a:r>
            <a:r>
              <a:rPr lang="en-US" altLang="en-US" sz="1800" b="1">
                <a:latin typeface="Arial" panose="020B0604020202020204" pitchFamily="34" charset="0"/>
              </a:rPr>
              <a:t>C]</a:t>
            </a:r>
          </a:p>
        </p:txBody>
      </p:sp>
      <p:sp>
        <p:nvSpPr>
          <p:cNvPr id="22546" name="Text Box 25"/>
          <p:cNvSpPr txBox="1">
            <a:spLocks noChangeArrowheads="1"/>
          </p:cNvSpPr>
          <p:nvPr/>
        </p:nvSpPr>
        <p:spPr bwMode="auto">
          <a:xfrm>
            <a:off x="4610100" y="4043363"/>
            <a:ext cx="1997075" cy="366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Time  [minutes]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Dr. YS Nugroho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Data </a:t>
            </a:r>
            <a:r>
              <a:rPr lang="en-US" altLang="en-US" dirty="0" err="1" smtClean="0"/>
              <a:t>kebakaran</a:t>
            </a:r>
            <a:r>
              <a:rPr lang="en-US" altLang="en-US" dirty="0" smtClean="0"/>
              <a:t> di Indonesia 2013</a:t>
            </a:r>
          </a:p>
        </p:txBody>
      </p:sp>
      <p:graphicFrame>
        <p:nvGraphicFramePr>
          <p:cNvPr id="3" name="Chart 2"/>
          <p:cNvGraphicFramePr/>
          <p:nvPr/>
        </p:nvGraphicFramePr>
        <p:xfrm>
          <a:off x="1103312" y="1549400"/>
          <a:ext cx="6719888" cy="435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580" name="TextBox 3"/>
          <p:cNvSpPr txBox="1">
            <a:spLocks noChangeArrowheads="1"/>
          </p:cNvSpPr>
          <p:nvPr/>
        </p:nvSpPr>
        <p:spPr bwMode="auto">
          <a:xfrm>
            <a:off x="4127500" y="6261100"/>
            <a:ext cx="4814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Ministry of Internal Affairs, Dirjen PUM 2014</a:t>
            </a:r>
          </a:p>
        </p:txBody>
      </p:sp>
      <p:sp>
        <p:nvSpPr>
          <p:cNvPr id="24581" name="TextBox 4"/>
          <p:cNvSpPr txBox="1">
            <a:spLocks noChangeArrowheads="1"/>
          </p:cNvSpPr>
          <p:nvPr/>
        </p:nvSpPr>
        <p:spPr bwMode="auto">
          <a:xfrm>
            <a:off x="242888" y="6262688"/>
            <a:ext cx="2992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Total : 44,100 fire accidents</a:t>
            </a:r>
          </a:p>
        </p:txBody>
      </p:sp>
      <p:sp>
        <p:nvSpPr>
          <p:cNvPr id="24582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766050" y="295275"/>
            <a:ext cx="628650" cy="7683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8E1D127-0A20-41C5-82FF-2B7539BBB16B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1524000"/>
            <a:ext cx="461665" cy="3348317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>
              <a:defRPr/>
            </a:pP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</a:t>
            </a:r>
            <a:r>
              <a:rPr lang="en-US" dirty="0" err="1"/>
              <a:t>kebakaran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5309356" y="4592179"/>
            <a:ext cx="461665" cy="2850777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>
              <a:defRPr/>
            </a:pPr>
            <a:r>
              <a:rPr lang="en-US" dirty="0"/>
              <a:t>Wilayah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762000" y="93663"/>
            <a:ext cx="7440613" cy="969962"/>
          </a:xfrm>
        </p:spPr>
        <p:txBody>
          <a:bodyPr/>
          <a:lstStyle/>
          <a:p>
            <a:r>
              <a:rPr lang="en-US" altLang="en-US" sz="3200" smtClean="0"/>
              <a:t>Statistik kebakaran di Indonesia tahun 2013</a:t>
            </a:r>
          </a:p>
        </p:txBody>
      </p:sp>
      <p:sp>
        <p:nvSpPr>
          <p:cNvPr id="26627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766050" y="295275"/>
            <a:ext cx="628650" cy="7683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E19078C-C4BE-4CC9-81FD-2EA9E86299A8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graphicFrame>
        <p:nvGraphicFramePr>
          <p:cNvPr id="6" name="Chart 5"/>
          <p:cNvGraphicFramePr/>
          <p:nvPr/>
        </p:nvGraphicFramePr>
        <p:xfrm>
          <a:off x="304800" y="1024591"/>
          <a:ext cx="8637723" cy="5744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ChangeArrowheads="1"/>
          </p:cNvSpPr>
          <p:nvPr/>
        </p:nvSpPr>
        <p:spPr bwMode="auto">
          <a:xfrm>
            <a:off x="381000" y="546100"/>
            <a:ext cx="4572000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en-US" b="1" dirty="0" err="1" smtClean="0">
                <a:latin typeface="Arial" panose="020B0604020202020204" pitchFamily="34" charset="0"/>
                <a:cs typeface="Times New Roman" panose="02020603050405020304" pitchFamily="18" charset="0"/>
              </a:rPr>
              <a:t>Pemadam</a:t>
            </a:r>
            <a:r>
              <a:rPr lang="en-US" altLang="en-US" b="1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b="1" dirty="0" err="1">
                <a:latin typeface="Arial" panose="020B0604020202020204" pitchFamily="34" charset="0"/>
                <a:cs typeface="Times New Roman" panose="02020603050405020304" pitchFamily="18" charset="0"/>
              </a:rPr>
              <a:t>Kebakaran</a:t>
            </a:r>
            <a:endParaRPr lang="en-US" altLang="en-US" b="1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en-US" b="1" dirty="0" err="1">
                <a:latin typeface="Arial" panose="020B0604020202020204" pitchFamily="34" charset="0"/>
                <a:cs typeface="Times New Roman" panose="02020603050405020304" pitchFamily="18" charset="0"/>
              </a:rPr>
              <a:t>atau</a:t>
            </a:r>
            <a:r>
              <a:rPr lang="en-US" altLang="en-US" b="1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b="1" i="1" dirty="0">
                <a:latin typeface="Arial" panose="020B0604020202020204" pitchFamily="34" charset="0"/>
                <a:cs typeface="Times New Roman" panose="02020603050405020304" pitchFamily="18" charset="0"/>
              </a:rPr>
              <a:t>Firefighter</a:t>
            </a:r>
            <a:r>
              <a:rPr lang="en-US" altLang="en-US" b="1" dirty="0">
                <a:latin typeface="Arial" panose="020B0604020202020204" pitchFamily="34" charset="0"/>
                <a:cs typeface="Times New Roman" panose="02020603050405020304" pitchFamily="18" charset="0"/>
              </a:rPr>
              <a:t> :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en-US" b="1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endParaRPr lang="en-US" altLang="en-US" b="1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  <a:cs typeface="Times New Roman" panose="02020603050405020304" pitchFamily="18" charset="0"/>
              </a:rPr>
              <a:t>Firefighter (</a:t>
            </a:r>
            <a:r>
              <a:rPr lang="en-US" altLang="en-US" sz="2400" b="1" i="1" dirty="0">
                <a:latin typeface="Arial" panose="020B0604020202020204" pitchFamily="34" charset="0"/>
                <a:cs typeface="Times New Roman" panose="02020603050405020304" pitchFamily="18" charset="0"/>
              </a:rPr>
              <a:t>both career and volunteer</a:t>
            </a:r>
            <a:r>
              <a:rPr lang="en-US" altLang="en-US" sz="2400" b="1" dirty="0">
                <a:latin typeface="Arial" panose="020B0604020202020204" pitchFamily="34" charset="0"/>
                <a:cs typeface="Times New Roman" panose="02020603050405020304" pitchFamily="18" charset="0"/>
              </a:rPr>
              <a:t>) is the basis of the efforts to control the spread of fire and to mitigate against the loss of life and property from fire and similar emergencies  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en-US" sz="2400" b="1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(</a:t>
            </a:r>
            <a:r>
              <a:rPr lang="en-US" alt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Tenaga</a:t>
            </a: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Terampil</a:t>
            </a: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867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432EDA-A2D5-4355-9ED3-3477E5B3140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pic>
        <p:nvPicPr>
          <p:cNvPr id="2867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1447800"/>
            <a:ext cx="355917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G:\Hrs\Common_HRS\_PwC Images\NEW World Images\burning_moorlan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60" y="1204541"/>
            <a:ext cx="9136040" cy="5677785"/>
          </a:xfrm>
          <a:prstGeom prst="rect">
            <a:avLst/>
          </a:prstGeom>
          <a:noFill/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457200" y="61541"/>
            <a:ext cx="5029200" cy="1143000"/>
          </a:xfrm>
        </p:spPr>
        <p:txBody>
          <a:bodyPr/>
          <a:lstStyle/>
          <a:p>
            <a:r>
              <a:rPr lang="en-US" altLang="en-US" dirty="0" err="1" smtClean="0"/>
              <a:t>Materi</a:t>
            </a:r>
            <a:r>
              <a:rPr lang="en-US" altLang="en-US" dirty="0" smtClean="0"/>
              <a:t> yang </a:t>
            </a:r>
            <a:r>
              <a:rPr lang="en-US" altLang="en-US" dirty="0" err="1" smtClean="0"/>
              <a:t>dibahas</a:t>
            </a:r>
            <a:endParaRPr lang="en-US" altLang="en-US" dirty="0" smtClean="0"/>
          </a:p>
        </p:txBody>
      </p:sp>
      <p:sp>
        <p:nvSpPr>
          <p:cNvPr id="717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C2BEF2-E335-4299-B6A8-377F4246CEE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sp>
        <p:nvSpPr>
          <p:cNvPr id="7172" name="TextBox 3"/>
          <p:cNvSpPr txBox="1">
            <a:spLocks noChangeArrowheads="1"/>
          </p:cNvSpPr>
          <p:nvPr/>
        </p:nvSpPr>
        <p:spPr bwMode="auto">
          <a:xfrm>
            <a:off x="685800" y="2133600"/>
            <a:ext cx="8077200" cy="784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Pengertian</a:t>
            </a: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umum</a:t>
            </a: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mengenai</a:t>
            </a: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kebakaran</a:t>
            </a: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dan</a:t>
            </a: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bencana</a:t>
            </a: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Jenis-jenis</a:t>
            </a: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(</a:t>
            </a:r>
            <a:r>
              <a:rPr lang="en-US" alt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tipologi</a:t>
            </a: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) </a:t>
            </a:r>
            <a:r>
              <a:rPr lang="en-US" alt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kebakaran</a:t>
            </a: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Statistik</a:t>
            </a:r>
            <a:r>
              <a:rPr lang="en-US" altLang="en-US" sz="28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kebakaran</a:t>
            </a: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Peran</a:t>
            </a:r>
            <a:r>
              <a:rPr lang="en-US" altLang="en-US" sz="28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Pemadam</a:t>
            </a:r>
            <a:r>
              <a:rPr lang="en-US" altLang="en-US" sz="28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Kebakaran</a:t>
            </a: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Pengaturan</a:t>
            </a: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dalam</a:t>
            </a: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Perundangan</a:t>
            </a: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smtClean="0">
                <a:solidFill>
                  <a:schemeClr val="bg1"/>
                </a:solidFill>
                <a:latin typeface="Arial" panose="020B0604020202020204" pitchFamily="34" charset="0"/>
              </a:rPr>
              <a:t>RI</a:t>
            </a:r>
          </a:p>
          <a:p>
            <a:pPr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Pertimbangan</a:t>
            </a:r>
            <a:r>
              <a:rPr lang="en-US" altLang="en-US" sz="28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Keselamatan</a:t>
            </a:r>
            <a:r>
              <a:rPr lang="en-US" altLang="en-US" sz="28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dan</a:t>
            </a:r>
            <a:r>
              <a:rPr lang="en-US" altLang="en-US" sz="28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Proteksi</a:t>
            </a:r>
            <a:r>
              <a:rPr lang="en-US" altLang="en-US" sz="28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Kebakaran</a:t>
            </a:r>
            <a:r>
              <a:rPr lang="en-US" altLang="en-US" sz="28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dalam</a:t>
            </a:r>
            <a:r>
              <a:rPr lang="en-US" altLang="en-US" sz="28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Pengembangan</a:t>
            </a:r>
            <a:r>
              <a:rPr lang="en-US" altLang="en-US" sz="2800" dirty="0" smtClean="0">
                <a:solidFill>
                  <a:schemeClr val="bg1"/>
                </a:solidFill>
                <a:latin typeface="Arial" panose="020B0604020202020204" pitchFamily="34" charset="0"/>
              </a:rPr>
              <a:t> Wilayah</a:t>
            </a:r>
          </a:p>
          <a:p>
            <a:pPr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Pengertian</a:t>
            </a:r>
            <a:r>
              <a:rPr lang="en-US" altLang="en-US" sz="28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ledakan</a:t>
            </a:r>
            <a:r>
              <a:rPr lang="en-US" altLang="en-US" sz="28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dan</a:t>
            </a:r>
            <a:r>
              <a:rPr lang="en-US" altLang="en-US" sz="28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dampaknya</a:t>
            </a:r>
            <a:r>
              <a:rPr lang="en-US" altLang="en-US" sz="28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en-US" altLang="en-US" sz="28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en-US" altLang="en-US" sz="28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en-US" altLang="en-US" sz="28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en-US" altLang="en-US" sz="28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en-US" altLang="en-US" sz="28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en-US" altLang="en-US" sz="28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en-US" altLang="en-US" sz="28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en-US" altLang="en-US" sz="28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en-US" altLang="en-US" sz="2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417138" y="754817"/>
            <a:ext cx="8301038" cy="560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en-US" b="1" dirty="0" err="1" smtClean="0">
                <a:latin typeface="Arial" panose="020B0604020202020204" pitchFamily="34" charset="0"/>
                <a:cs typeface="Times New Roman" panose="02020603050405020304" pitchFamily="18" charset="0"/>
              </a:rPr>
              <a:t>Ahli</a:t>
            </a:r>
            <a:r>
              <a:rPr lang="en-US" altLang="en-US" b="1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/</a:t>
            </a:r>
            <a:r>
              <a:rPr lang="en-US" altLang="en-US" b="1" dirty="0" err="1" smtClean="0">
                <a:latin typeface="Arial" panose="020B0604020202020204" pitchFamily="34" charset="0"/>
                <a:cs typeface="Times New Roman" panose="02020603050405020304" pitchFamily="18" charset="0"/>
              </a:rPr>
              <a:t>Analis</a:t>
            </a:r>
            <a:r>
              <a:rPr lang="en-US" altLang="en-US" b="1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b="1" dirty="0" err="1" smtClean="0">
                <a:latin typeface="Arial" panose="020B0604020202020204" pitchFamily="34" charset="0"/>
                <a:cs typeface="Times New Roman" panose="02020603050405020304" pitchFamily="18" charset="0"/>
              </a:rPr>
              <a:t>Keselamatan</a:t>
            </a:r>
            <a:r>
              <a:rPr lang="en-US" altLang="en-US" b="1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b="1" dirty="0" err="1" smtClean="0">
                <a:latin typeface="Arial" panose="020B0604020202020204" pitchFamily="34" charset="0"/>
                <a:cs typeface="Times New Roman" panose="02020603050405020304" pitchFamily="18" charset="0"/>
              </a:rPr>
              <a:t>Kebakaran</a:t>
            </a:r>
            <a:endParaRPr lang="en-US" altLang="en-US" b="1" dirty="0" smtClean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None/>
            </a:pPr>
            <a:r>
              <a:rPr lang="en-US" altLang="en-US" b="1" dirty="0">
                <a:latin typeface="Arial" panose="020B0604020202020204" pitchFamily="34" charset="0"/>
                <a:cs typeface="Times New Roman" panose="02020603050405020304" pitchFamily="18" charset="0"/>
              </a:rPr>
              <a:t>(</a:t>
            </a:r>
            <a:r>
              <a:rPr lang="en-US" altLang="en-US" b="1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Fire safety/protection engineers) </a:t>
            </a:r>
            <a:r>
              <a:rPr lang="en-US" altLang="en-US" sz="1800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[SFPE, 2004] </a:t>
            </a:r>
            <a:r>
              <a:rPr lang="en-US" altLang="en-US" b="1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(</a:t>
            </a:r>
            <a:r>
              <a:rPr lang="en-US" altLang="en-US" b="1" dirty="0" err="1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Tenaga</a:t>
            </a:r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b="1" dirty="0" err="1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Ahli</a:t>
            </a:r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)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en-US" sz="2200" b="1" dirty="0" smtClean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en-US" sz="2000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Their </a:t>
            </a:r>
            <a:r>
              <a:rPr lang="en-US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work complements that of the firefighter and their main focus is both the </a:t>
            </a:r>
            <a:r>
              <a:rPr lang="en-US" altLang="en-US" sz="20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prevention of fires </a:t>
            </a:r>
            <a:r>
              <a:rPr lang="en-US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before they start and limiting the consequences if they have already begun. 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en-US" sz="200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They design building features</a:t>
            </a:r>
            <a:r>
              <a:rPr lang="en-US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, analyze activities in those buildings and research materials and products to prevent fire hazards and limit its destructive effects.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en-US" sz="200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They use the basic tools of engineering and science to help protect people, property, information, and organizational operations from the effects of fire and explosion. </a:t>
            </a:r>
            <a:endParaRPr lang="en-US" altLang="en-US" sz="2000" dirty="0" smtClean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en-US" sz="2000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                                            </a:t>
            </a:r>
            <a:endParaRPr lang="en-US" altLang="en-US" sz="1800" dirty="0" smtClean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72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D3932A-335C-490D-B252-8A5AE5D79CFF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190499" y="22412"/>
            <a:ext cx="88392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en-US" sz="2400" dirty="0" err="1" smtClean="0">
                <a:latin typeface="+mn-lt"/>
                <a:cs typeface="Times New Roman" panose="02020603050405020304" pitchFamily="18" charset="0"/>
              </a:rPr>
              <a:t>Tenaga</a:t>
            </a:r>
            <a:r>
              <a:rPr lang="en-US" altLang="en-US" sz="2400" dirty="0" smtClean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+mn-lt"/>
                <a:cs typeface="Times New Roman" panose="02020603050405020304" pitchFamily="18" charset="0"/>
              </a:rPr>
              <a:t>Ahli</a:t>
            </a:r>
            <a:r>
              <a:rPr lang="en-US" altLang="en-US" sz="2400" dirty="0" smtClean="0">
                <a:latin typeface="+mn-lt"/>
                <a:cs typeface="Times New Roman" panose="02020603050405020304" pitchFamily="18" charset="0"/>
              </a:rPr>
              <a:t> / </a:t>
            </a:r>
            <a:r>
              <a:rPr lang="en-US" altLang="en-US" sz="2400" dirty="0" err="1" smtClean="0">
                <a:latin typeface="+mn-lt"/>
                <a:cs typeface="Times New Roman" panose="02020603050405020304" pitchFamily="18" charset="0"/>
              </a:rPr>
              <a:t>Insinyur</a:t>
            </a:r>
            <a:r>
              <a:rPr lang="en-US" altLang="en-US" sz="2400" dirty="0" smtClean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+mn-lt"/>
                <a:cs typeface="Times New Roman" panose="02020603050405020304" pitchFamily="18" charset="0"/>
              </a:rPr>
              <a:t>dalam</a:t>
            </a:r>
            <a:r>
              <a:rPr lang="en-US" altLang="en-US" sz="2400" dirty="0" smtClean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+mn-lt"/>
                <a:cs typeface="Times New Roman" panose="02020603050405020304" pitchFamily="18" charset="0"/>
              </a:rPr>
              <a:t>bidang</a:t>
            </a:r>
            <a:r>
              <a:rPr lang="en-US" altLang="en-US" sz="2400" dirty="0" smtClean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400" b="1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Fire safety/protection engineers </a:t>
            </a:r>
            <a:r>
              <a:rPr lang="en-US" altLang="en-US" sz="24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pada</a:t>
            </a:r>
            <a:r>
              <a:rPr lang="en-US" altLang="en-US" sz="2400" b="1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umumnya</a:t>
            </a:r>
            <a:r>
              <a:rPr lang="en-US" altLang="en-US" sz="2400" b="1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adalah</a:t>
            </a:r>
            <a:r>
              <a:rPr lang="en-US" altLang="en-US" sz="2400" b="1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Sarjana</a:t>
            </a:r>
            <a:r>
              <a:rPr lang="en-US" altLang="en-US" sz="2400" b="1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Teknik</a:t>
            </a:r>
            <a:r>
              <a:rPr lang="en-US" altLang="en-US" sz="2400" b="1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 / </a:t>
            </a:r>
            <a:r>
              <a:rPr lang="en-US" altLang="en-US" sz="24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Sains</a:t>
            </a:r>
            <a:r>
              <a:rPr lang="en-US" altLang="en-US" sz="2400" b="1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, </a:t>
            </a:r>
            <a:r>
              <a:rPr lang="en-US" altLang="en-US" sz="24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Arsitek</a:t>
            </a:r>
            <a:r>
              <a:rPr lang="en-US" altLang="en-US" sz="2400" b="1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 yang </a:t>
            </a:r>
            <a:r>
              <a:rPr lang="en-US" altLang="en-US" sz="24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mendapatkan</a:t>
            </a:r>
            <a:r>
              <a:rPr lang="en-US" altLang="en-US" sz="2400" b="1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pendidikan</a:t>
            </a:r>
            <a:r>
              <a:rPr lang="en-US" altLang="en-US" sz="2400" b="1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lanjutan</a:t>
            </a:r>
            <a:r>
              <a:rPr lang="en-US" altLang="en-US" sz="2400" b="1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mengenai</a:t>
            </a:r>
            <a:r>
              <a:rPr lang="en-US" altLang="en-US" sz="2400" b="1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aspek</a:t>
            </a:r>
            <a:r>
              <a:rPr lang="en-US" altLang="en-US" sz="2400" b="1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 fire safety engineering.  </a:t>
            </a:r>
            <a:endParaRPr lang="en-US" altLang="en-US" sz="2400" b="1" dirty="0">
              <a:solidFill>
                <a:schemeClr val="tx2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072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D3932A-335C-490D-B252-8A5AE5D79CFF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524000" y="1749915"/>
            <a:ext cx="6596061" cy="4967078"/>
            <a:chOff x="381000" y="1776809"/>
            <a:chExt cx="6596061" cy="496707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1776809"/>
              <a:ext cx="6596061" cy="494018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821599" y="6374555"/>
              <a:ext cx="2155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[Jose Torero, 2013]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254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514350" y="2487565"/>
            <a:ext cx="8229600" cy="1143000"/>
          </a:xfrm>
        </p:spPr>
        <p:txBody>
          <a:bodyPr/>
          <a:lstStyle/>
          <a:p>
            <a:r>
              <a:rPr lang="en-US" altLang="en-US" dirty="0" err="1" smtClean="0"/>
              <a:t>Visi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Pemadam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Kebakaran</a:t>
            </a:r>
            <a:r>
              <a:rPr lang="en-US" altLang="en-US" dirty="0" smtClean="0"/>
              <a:t> </a:t>
            </a:r>
            <a:br>
              <a:rPr lang="en-US" altLang="en-US" dirty="0" smtClean="0"/>
            </a:br>
            <a:r>
              <a:rPr lang="en-US" altLang="en-US" dirty="0" smtClean="0"/>
              <a:t>(</a:t>
            </a:r>
            <a:r>
              <a:rPr lang="en-US" altLang="en-US" i="1" dirty="0" smtClean="0"/>
              <a:t>Fire Service</a:t>
            </a:r>
            <a:r>
              <a:rPr lang="en-US" altLang="en-US" dirty="0" smtClean="0"/>
              <a:t>):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685800" y="4491037"/>
            <a:ext cx="7886700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US" sz="2954" dirty="0">
              <a:latin typeface="+mj-lt"/>
              <a:ea typeface="+mj-ea"/>
              <a:cs typeface="+mj-cs"/>
            </a:endParaRPr>
          </a:p>
          <a:p>
            <a:pPr>
              <a:defRPr/>
            </a:pPr>
            <a:r>
              <a:rPr lang="en-US" sz="2954" dirty="0" err="1">
                <a:latin typeface="+mj-lt"/>
                <a:ea typeface="+mj-ea"/>
                <a:cs typeface="+mj-cs"/>
              </a:rPr>
              <a:t>Menyelamatkan</a:t>
            </a:r>
            <a:r>
              <a:rPr lang="en-US" sz="2954" dirty="0">
                <a:latin typeface="+mj-lt"/>
                <a:ea typeface="+mj-ea"/>
                <a:cs typeface="+mj-cs"/>
              </a:rPr>
              <a:t> </a:t>
            </a:r>
            <a:r>
              <a:rPr lang="en-US" sz="2954" dirty="0" err="1">
                <a:latin typeface="+mj-lt"/>
                <a:ea typeface="+mj-ea"/>
                <a:cs typeface="+mj-cs"/>
              </a:rPr>
              <a:t>jiwa</a:t>
            </a:r>
            <a:r>
              <a:rPr lang="en-US" sz="2954" dirty="0">
                <a:latin typeface="+mj-lt"/>
                <a:ea typeface="+mj-ea"/>
                <a:cs typeface="+mj-cs"/>
              </a:rPr>
              <a:t> </a:t>
            </a:r>
            <a:r>
              <a:rPr lang="en-US" sz="2954" dirty="0" err="1">
                <a:latin typeface="+mj-lt"/>
                <a:ea typeface="+mj-ea"/>
                <a:cs typeface="+mj-cs"/>
              </a:rPr>
              <a:t>dan</a:t>
            </a:r>
            <a:r>
              <a:rPr lang="en-US" sz="2954" dirty="0">
                <a:latin typeface="+mj-lt"/>
                <a:ea typeface="+mj-ea"/>
                <a:cs typeface="+mj-cs"/>
              </a:rPr>
              <a:t> </a:t>
            </a:r>
            <a:r>
              <a:rPr lang="en-US" sz="2954" dirty="0" err="1">
                <a:latin typeface="+mj-lt"/>
                <a:ea typeface="+mj-ea"/>
                <a:cs typeface="+mj-cs"/>
              </a:rPr>
              <a:t>harta</a:t>
            </a:r>
            <a:r>
              <a:rPr lang="en-US" sz="2954" dirty="0">
                <a:latin typeface="+mj-lt"/>
                <a:ea typeface="+mj-ea"/>
                <a:cs typeface="+mj-cs"/>
              </a:rPr>
              <a:t> </a:t>
            </a:r>
            <a:r>
              <a:rPr lang="en-US" sz="2954" dirty="0" err="1">
                <a:latin typeface="+mj-lt"/>
                <a:ea typeface="+mj-ea"/>
                <a:cs typeface="+mj-cs"/>
              </a:rPr>
              <a:t>benda</a:t>
            </a:r>
            <a:endParaRPr lang="en-US" sz="2954" dirty="0">
              <a:latin typeface="+mj-lt"/>
              <a:ea typeface="+mj-ea"/>
              <a:cs typeface="+mj-cs"/>
            </a:endParaRPr>
          </a:p>
          <a:p>
            <a:pPr>
              <a:defRPr/>
            </a:pPr>
            <a:r>
              <a:rPr lang="en-US" sz="2954" dirty="0">
                <a:latin typeface="+mj-lt"/>
                <a:ea typeface="+mj-ea"/>
                <a:cs typeface="+mj-cs"/>
              </a:rPr>
              <a:t> </a:t>
            </a:r>
          </a:p>
          <a:p>
            <a:pPr>
              <a:defRPr/>
            </a:pPr>
            <a:r>
              <a:rPr lang="en-US" sz="2954" dirty="0">
                <a:latin typeface="+mj-lt"/>
                <a:ea typeface="+mj-ea"/>
                <a:cs typeface="+mj-cs"/>
              </a:rPr>
              <a:t>(</a:t>
            </a:r>
            <a:r>
              <a:rPr lang="en-US" sz="2954" i="1" dirty="0">
                <a:latin typeface="+mj-lt"/>
                <a:ea typeface="+mj-ea"/>
                <a:cs typeface="+mj-cs"/>
              </a:rPr>
              <a:t>To safe life and property</a:t>
            </a:r>
            <a:r>
              <a:rPr lang="en-US" sz="2954" dirty="0"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Yulianto S Nugroho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en-US" dirty="0" err="1" smtClean="0"/>
              <a:t>Peran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Pemadam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Kebakaran</a:t>
            </a:r>
            <a:r>
              <a:rPr lang="en-US" altLang="en-US" dirty="0" smtClean="0"/>
              <a:t> di </a:t>
            </a:r>
            <a:r>
              <a:rPr lang="en-US" altLang="en-US" dirty="0" err="1" smtClean="0"/>
              <a:t>tengah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masyarakat</a:t>
            </a: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93663"/>
            <a:ext cx="8229600" cy="1054100"/>
          </a:xfrm>
        </p:spPr>
        <p:txBody>
          <a:bodyPr/>
          <a:lstStyle/>
          <a:p>
            <a:pPr>
              <a:defRPr/>
            </a:pPr>
            <a:r>
              <a:rPr lang="en-US" altLang="en-US" sz="3692" dirty="0" err="1"/>
              <a:t>Misi</a:t>
            </a:r>
            <a:r>
              <a:rPr lang="en-US" altLang="en-US" sz="3692" dirty="0"/>
              <a:t> </a:t>
            </a:r>
            <a:r>
              <a:rPr lang="en-US" altLang="en-US" sz="3692" dirty="0" err="1"/>
              <a:t>Pemadam</a:t>
            </a:r>
            <a:r>
              <a:rPr lang="en-US" altLang="en-US" sz="3692" dirty="0"/>
              <a:t> </a:t>
            </a:r>
            <a:r>
              <a:rPr lang="en-US" altLang="en-US" sz="3692" dirty="0" err="1"/>
              <a:t>Kebakaran</a:t>
            </a:r>
            <a:r>
              <a:rPr lang="en-US" altLang="en-US" sz="3692" dirty="0"/>
              <a:t> </a:t>
            </a:r>
            <a:r>
              <a:rPr lang="en-US" altLang="en-US" sz="2215" b="1" dirty="0"/>
              <a:t>(</a:t>
            </a:r>
            <a:r>
              <a:rPr lang="en-US" altLang="en-US" sz="2215" b="1" i="1" dirty="0"/>
              <a:t>Fire Service</a:t>
            </a:r>
            <a:r>
              <a:rPr lang="en-US" altLang="en-US" sz="2215" b="1" dirty="0"/>
              <a:t>)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430213" y="2895600"/>
            <a:ext cx="8458200" cy="4176713"/>
          </a:xfrm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en-US" dirty="0" smtClean="0"/>
              <a:t>1. </a:t>
            </a:r>
            <a:r>
              <a:rPr lang="en-US" dirty="0" err="1" smtClean="0"/>
              <a:t>Pencegahan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Pengendalian</a:t>
            </a:r>
            <a:r>
              <a:rPr lang="en-US" dirty="0" smtClean="0"/>
              <a:t> </a:t>
            </a:r>
            <a:r>
              <a:rPr lang="en-US" dirty="0" err="1" smtClean="0"/>
              <a:t>Kebakaran</a:t>
            </a:r>
            <a:endParaRPr lang="en-US" dirty="0" smtClean="0"/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dirty="0" smtClean="0"/>
              <a:t>2. </a:t>
            </a:r>
            <a:r>
              <a:rPr lang="en-US" dirty="0" err="1" smtClean="0"/>
              <a:t>Pemadaman</a:t>
            </a:r>
            <a:r>
              <a:rPr lang="en-US" dirty="0" smtClean="0"/>
              <a:t> </a:t>
            </a:r>
            <a:r>
              <a:rPr lang="en-US" dirty="0" err="1" smtClean="0"/>
              <a:t>Kebakaran</a:t>
            </a:r>
            <a:endParaRPr lang="en-US" dirty="0" smtClean="0"/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dirty="0" smtClean="0"/>
              <a:t>3. </a:t>
            </a:r>
            <a:r>
              <a:rPr lang="en-US" dirty="0" err="1" smtClean="0"/>
              <a:t>Penyelamatan</a:t>
            </a:r>
            <a:endParaRPr lang="en-US" dirty="0" smtClean="0"/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dirty="0" smtClean="0"/>
              <a:t>4. </a:t>
            </a:r>
            <a:r>
              <a:rPr lang="en-US" dirty="0" err="1" smtClean="0"/>
              <a:t>Pemberdayaan</a:t>
            </a:r>
            <a:r>
              <a:rPr lang="en-US" dirty="0" smtClean="0"/>
              <a:t> </a:t>
            </a:r>
            <a:r>
              <a:rPr lang="en-US" dirty="0" err="1" smtClean="0"/>
              <a:t>masyarakat</a:t>
            </a:r>
            <a:endParaRPr lang="en-US" dirty="0" smtClean="0"/>
          </a:p>
          <a:p>
            <a:pPr marL="367821" indent="-367821">
              <a:buFont typeface="Arial" panose="020B0604020202020204" pitchFamily="34" charset="0"/>
              <a:buNone/>
              <a:defRPr/>
            </a:pPr>
            <a:r>
              <a:rPr lang="en-US" dirty="0" smtClean="0"/>
              <a:t>5. </a:t>
            </a:r>
            <a:r>
              <a:rPr lang="en-US" dirty="0" err="1" smtClean="0"/>
              <a:t>Penanganan</a:t>
            </a:r>
            <a:r>
              <a:rPr lang="en-US" dirty="0" smtClean="0"/>
              <a:t> </a:t>
            </a:r>
            <a:r>
              <a:rPr lang="en-US" dirty="0" err="1" smtClean="0"/>
              <a:t>bahan</a:t>
            </a:r>
            <a:r>
              <a:rPr lang="en-US" dirty="0" smtClean="0"/>
              <a:t> </a:t>
            </a:r>
            <a:r>
              <a:rPr lang="en-US" dirty="0" err="1" smtClean="0"/>
              <a:t>berbahaya</a:t>
            </a:r>
            <a:endParaRPr lang="en-US" dirty="0" smtClean="0"/>
          </a:p>
          <a:p>
            <a:pPr algn="ctr">
              <a:buFont typeface="Arial" panose="020B0604020202020204" pitchFamily="34" charset="0"/>
              <a:buNone/>
              <a:defRPr/>
            </a:pPr>
            <a:r>
              <a:rPr lang="en-US" b="1" dirty="0" smtClean="0">
                <a:solidFill>
                  <a:srgbClr val="FF0000"/>
                </a:solidFill>
              </a:rPr>
              <a:t>-&gt; </a:t>
            </a:r>
            <a:r>
              <a:rPr lang="en-US" b="1" dirty="0" err="1" smtClean="0">
                <a:solidFill>
                  <a:srgbClr val="FF0000"/>
                </a:solidFill>
              </a:rPr>
              <a:t>Pancadharma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Pemadam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Kebakaran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</a:p>
          <a:p>
            <a:pPr>
              <a:defRPr/>
            </a:pPr>
            <a:endParaRPr lang="en-US" dirty="0" smtClean="0"/>
          </a:p>
        </p:txBody>
      </p:sp>
      <p:sp>
        <p:nvSpPr>
          <p:cNvPr id="19460" name="TextBox 3"/>
          <p:cNvSpPr txBox="1">
            <a:spLocks noChangeArrowheads="1"/>
          </p:cNvSpPr>
          <p:nvPr/>
        </p:nvSpPr>
        <p:spPr bwMode="auto">
          <a:xfrm>
            <a:off x="430213" y="1169988"/>
            <a:ext cx="7904162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1846" dirty="0" err="1" smtClean="0">
                <a:latin typeface="Arial" panose="020B0604020202020204" pitchFamily="34" charset="0"/>
              </a:rPr>
              <a:t>Misi</a:t>
            </a:r>
            <a:r>
              <a:rPr lang="en-US" altLang="en-US" sz="1846" dirty="0" smtClean="0">
                <a:latin typeface="Arial" panose="020B0604020202020204" pitchFamily="34" charset="0"/>
              </a:rPr>
              <a:t> </a:t>
            </a:r>
            <a:r>
              <a:rPr lang="en-US" altLang="en-US" sz="1846" dirty="0" err="1" smtClean="0">
                <a:latin typeface="Arial" panose="020B0604020202020204" pitchFamily="34" charset="0"/>
              </a:rPr>
              <a:t>Pemadam</a:t>
            </a:r>
            <a:r>
              <a:rPr lang="en-US" altLang="en-US" sz="1846" dirty="0" smtClean="0">
                <a:latin typeface="Arial" panose="020B0604020202020204" pitchFamily="34" charset="0"/>
              </a:rPr>
              <a:t> </a:t>
            </a:r>
            <a:r>
              <a:rPr lang="en-US" altLang="en-US" sz="1846" dirty="0" err="1" smtClean="0">
                <a:latin typeface="Arial" panose="020B0604020202020204" pitchFamily="34" charset="0"/>
              </a:rPr>
              <a:t>Kebakaran</a:t>
            </a:r>
            <a:r>
              <a:rPr lang="en-US" altLang="en-US" sz="1846" dirty="0" smtClean="0">
                <a:latin typeface="Arial" panose="020B0604020202020204" pitchFamily="34" charset="0"/>
              </a:rPr>
              <a:t> </a:t>
            </a:r>
            <a:r>
              <a:rPr lang="en-US" altLang="en-US" sz="1846" dirty="0" err="1" smtClean="0">
                <a:latin typeface="Arial" panose="020B0604020202020204" pitchFamily="34" charset="0"/>
              </a:rPr>
              <a:t>adalah</a:t>
            </a:r>
            <a:r>
              <a:rPr lang="en-US" altLang="en-US" sz="1846" dirty="0" smtClean="0">
                <a:latin typeface="Arial" panose="020B0604020202020204" pitchFamily="34" charset="0"/>
              </a:rPr>
              <a:t> </a:t>
            </a:r>
            <a:r>
              <a:rPr lang="en-US" altLang="en-US" sz="1846" dirty="0" err="1" smtClean="0">
                <a:latin typeface="Arial" panose="020B0604020202020204" pitchFamily="34" charset="0"/>
              </a:rPr>
              <a:t>mewujudkan</a:t>
            </a:r>
            <a:r>
              <a:rPr lang="en-US" altLang="en-US" sz="1846" dirty="0" smtClean="0">
                <a:latin typeface="Arial" panose="020B0604020202020204" pitchFamily="34" charset="0"/>
              </a:rPr>
              <a:t> </a:t>
            </a:r>
            <a:r>
              <a:rPr lang="en-US" altLang="en-US" sz="1846" dirty="0" err="1" smtClean="0">
                <a:latin typeface="Arial" panose="020B0604020202020204" pitchFamily="34" charset="0"/>
              </a:rPr>
              <a:t>Visi</a:t>
            </a:r>
            <a:r>
              <a:rPr lang="en-US" altLang="en-US" sz="1846" dirty="0" smtClean="0">
                <a:latin typeface="Arial" panose="020B0604020202020204" pitchFamily="34" charset="0"/>
              </a:rPr>
              <a:t> </a:t>
            </a:r>
            <a:r>
              <a:rPr lang="en-US" altLang="en-US" sz="1846" dirty="0" err="1" smtClean="0">
                <a:latin typeface="Arial" panose="020B0604020202020204" pitchFamily="34" charset="0"/>
              </a:rPr>
              <a:t>menyelamatkan</a:t>
            </a:r>
            <a:r>
              <a:rPr lang="en-US" altLang="en-US" sz="1846" dirty="0" smtClean="0">
                <a:latin typeface="Arial" panose="020B0604020202020204" pitchFamily="34" charset="0"/>
              </a:rPr>
              <a:t> </a:t>
            </a:r>
            <a:r>
              <a:rPr lang="en-US" altLang="en-US" sz="1846" dirty="0" err="1" smtClean="0">
                <a:latin typeface="Arial" panose="020B0604020202020204" pitchFamily="34" charset="0"/>
              </a:rPr>
              <a:t>jiwa</a:t>
            </a:r>
            <a:r>
              <a:rPr lang="en-US" altLang="en-US" sz="1846" dirty="0" smtClean="0">
                <a:latin typeface="Arial" panose="020B0604020202020204" pitchFamily="34" charset="0"/>
              </a:rPr>
              <a:t> </a:t>
            </a:r>
            <a:r>
              <a:rPr lang="en-US" altLang="en-US" sz="1846" dirty="0" err="1" smtClean="0">
                <a:latin typeface="Arial" panose="020B0604020202020204" pitchFamily="34" charset="0"/>
              </a:rPr>
              <a:t>dan</a:t>
            </a:r>
            <a:r>
              <a:rPr lang="en-US" altLang="en-US" sz="1846" dirty="0" smtClean="0">
                <a:latin typeface="Arial" panose="020B0604020202020204" pitchFamily="34" charset="0"/>
              </a:rPr>
              <a:t> </a:t>
            </a:r>
            <a:r>
              <a:rPr lang="en-US" altLang="en-US" sz="1846" dirty="0" err="1" smtClean="0">
                <a:latin typeface="Arial" panose="020B0604020202020204" pitchFamily="34" charset="0"/>
              </a:rPr>
              <a:t>harta</a:t>
            </a:r>
            <a:r>
              <a:rPr lang="en-US" altLang="en-US" sz="1846" dirty="0" smtClean="0">
                <a:latin typeface="Arial" panose="020B0604020202020204" pitchFamily="34" charset="0"/>
              </a:rPr>
              <a:t> </a:t>
            </a:r>
            <a:r>
              <a:rPr lang="en-US" altLang="en-US" sz="1846" dirty="0" err="1" smtClean="0">
                <a:latin typeface="Arial" panose="020B0604020202020204" pitchFamily="34" charset="0"/>
              </a:rPr>
              <a:t>benda</a:t>
            </a:r>
            <a:r>
              <a:rPr lang="en-US" altLang="en-US" sz="1846" dirty="0" smtClean="0">
                <a:latin typeface="Arial" panose="020B0604020202020204" pitchFamily="34" charset="0"/>
              </a:rPr>
              <a:t>, yang </a:t>
            </a:r>
            <a:r>
              <a:rPr lang="en-US" altLang="en-US" sz="1846" dirty="0" err="1" smtClean="0">
                <a:latin typeface="Arial" panose="020B0604020202020204" pitchFamily="34" charset="0"/>
              </a:rPr>
              <a:t>dilaksanakan</a:t>
            </a:r>
            <a:r>
              <a:rPr lang="en-US" altLang="en-US" sz="1846" dirty="0" smtClean="0">
                <a:latin typeface="Arial" panose="020B0604020202020204" pitchFamily="34" charset="0"/>
              </a:rPr>
              <a:t> </a:t>
            </a:r>
            <a:r>
              <a:rPr lang="en-US" altLang="en-US" sz="1846" dirty="0" err="1" smtClean="0">
                <a:latin typeface="Arial" panose="020B0604020202020204" pitchFamily="34" charset="0"/>
              </a:rPr>
              <a:t>melalui</a:t>
            </a:r>
            <a:r>
              <a:rPr lang="en-US" altLang="en-US" sz="1846" dirty="0" smtClean="0">
                <a:latin typeface="Arial" panose="020B0604020202020204" pitchFamily="34" charset="0"/>
              </a:rPr>
              <a:t> </a:t>
            </a:r>
            <a:r>
              <a:rPr lang="en-US" altLang="en-US" sz="1846" dirty="0" err="1" smtClean="0">
                <a:latin typeface="Arial" panose="020B0604020202020204" pitchFamily="34" charset="0"/>
              </a:rPr>
              <a:t>Tugas</a:t>
            </a:r>
            <a:r>
              <a:rPr lang="en-US" altLang="en-US" sz="1846" dirty="0" smtClean="0">
                <a:latin typeface="Arial" panose="020B0604020202020204" pitchFamily="34" charset="0"/>
              </a:rPr>
              <a:t> </a:t>
            </a:r>
            <a:r>
              <a:rPr lang="en-US" altLang="en-US" sz="1846" dirty="0" err="1" smtClean="0">
                <a:latin typeface="Arial" panose="020B0604020202020204" pitchFamily="34" charset="0"/>
              </a:rPr>
              <a:t>Pokok</a:t>
            </a:r>
            <a:r>
              <a:rPr lang="en-US" altLang="en-US" sz="1846" dirty="0" smtClean="0">
                <a:latin typeface="Arial" panose="020B0604020202020204" pitchFamily="34" charset="0"/>
              </a:rPr>
              <a:t> </a:t>
            </a:r>
            <a:r>
              <a:rPr lang="en-US" altLang="en-US" sz="1846" dirty="0" err="1" smtClean="0">
                <a:latin typeface="Arial" panose="020B0604020202020204" pitchFamily="34" charset="0"/>
              </a:rPr>
              <a:t>dan</a:t>
            </a:r>
            <a:r>
              <a:rPr lang="en-US" altLang="en-US" sz="1846" dirty="0" smtClean="0">
                <a:latin typeface="Arial" panose="020B0604020202020204" pitchFamily="34" charset="0"/>
              </a:rPr>
              <a:t> </a:t>
            </a:r>
            <a:r>
              <a:rPr lang="en-US" altLang="en-US" sz="1846" dirty="0" err="1" smtClean="0">
                <a:latin typeface="Arial" panose="020B0604020202020204" pitchFamily="34" charset="0"/>
              </a:rPr>
              <a:t>Fungsi</a:t>
            </a:r>
            <a:r>
              <a:rPr lang="en-US" altLang="en-US" sz="1846" dirty="0" smtClean="0">
                <a:latin typeface="Arial" panose="020B0604020202020204" pitchFamily="34" charset="0"/>
              </a:rPr>
              <a:t> </a:t>
            </a:r>
            <a:r>
              <a:rPr lang="en-US" altLang="en-US" sz="1846" dirty="0" err="1" smtClean="0">
                <a:latin typeface="Arial" panose="020B0604020202020204" pitchFamily="34" charset="0"/>
              </a:rPr>
              <a:t>Satuan</a:t>
            </a:r>
            <a:r>
              <a:rPr lang="en-US" altLang="en-US" sz="1846" dirty="0" smtClean="0">
                <a:latin typeface="Arial" panose="020B0604020202020204" pitchFamily="34" charset="0"/>
              </a:rPr>
              <a:t> </a:t>
            </a:r>
            <a:r>
              <a:rPr lang="en-US" altLang="en-US" sz="1846" dirty="0" err="1" smtClean="0">
                <a:latin typeface="Arial" panose="020B0604020202020204" pitchFamily="34" charset="0"/>
              </a:rPr>
              <a:t>Tugas</a:t>
            </a:r>
            <a:r>
              <a:rPr lang="en-US" altLang="en-US" sz="1846" dirty="0" smtClean="0">
                <a:latin typeface="Arial" panose="020B0604020202020204" pitchFamily="34" charset="0"/>
              </a:rPr>
              <a:t> </a:t>
            </a:r>
            <a:r>
              <a:rPr lang="en-US" altLang="en-US" sz="1846" dirty="0" err="1" smtClean="0">
                <a:latin typeface="Arial" panose="020B0604020202020204" pitchFamily="34" charset="0"/>
              </a:rPr>
              <a:t>Pemadam</a:t>
            </a:r>
            <a:r>
              <a:rPr lang="en-US" altLang="en-US" sz="1846" dirty="0" smtClean="0">
                <a:latin typeface="Arial" panose="020B0604020202020204" pitchFamily="34" charset="0"/>
              </a:rPr>
              <a:t> </a:t>
            </a:r>
            <a:r>
              <a:rPr lang="en-US" altLang="en-US" sz="1846" dirty="0" err="1" smtClean="0">
                <a:latin typeface="Arial" panose="020B0604020202020204" pitchFamily="34" charset="0"/>
              </a:rPr>
              <a:t>Kebakaran</a:t>
            </a:r>
            <a:r>
              <a:rPr lang="en-US" altLang="en-US" sz="1846" dirty="0" smtClean="0">
                <a:latin typeface="Arial" panose="020B0604020202020204" pitchFamily="34" charset="0"/>
              </a:rPr>
              <a:t> yang </a:t>
            </a:r>
            <a:r>
              <a:rPr lang="en-US" altLang="en-US" sz="1846" dirty="0" err="1" smtClean="0">
                <a:latin typeface="Arial" panose="020B0604020202020204" pitchFamily="34" charset="0"/>
              </a:rPr>
              <a:t>disebut</a:t>
            </a:r>
            <a:r>
              <a:rPr lang="en-US" altLang="en-US" sz="1846" dirty="0" smtClean="0">
                <a:latin typeface="Arial" panose="020B0604020202020204" pitchFamily="34" charset="0"/>
              </a:rPr>
              <a:t> </a:t>
            </a:r>
            <a:r>
              <a:rPr lang="en-US" altLang="en-US" sz="1846" dirty="0" err="1" smtClean="0">
                <a:latin typeface="Arial" panose="020B0604020202020204" pitchFamily="34" charset="0"/>
              </a:rPr>
              <a:t>sebagai</a:t>
            </a:r>
            <a:r>
              <a:rPr lang="en-US" altLang="en-US" sz="1846" dirty="0" smtClean="0">
                <a:latin typeface="Arial" panose="020B0604020202020204" pitchFamily="34" charset="0"/>
              </a:rPr>
              <a:t> </a:t>
            </a:r>
            <a:r>
              <a:rPr lang="en-US" altLang="en-US" sz="1846" dirty="0" err="1" smtClean="0">
                <a:latin typeface="Arial" panose="020B0604020202020204" pitchFamily="34" charset="0"/>
              </a:rPr>
              <a:t>Panca</a:t>
            </a:r>
            <a:r>
              <a:rPr lang="en-US" altLang="en-US" sz="1846" dirty="0" smtClean="0">
                <a:latin typeface="Arial" panose="020B0604020202020204" pitchFamily="34" charset="0"/>
              </a:rPr>
              <a:t> Dharma </a:t>
            </a:r>
            <a:r>
              <a:rPr lang="en-US" altLang="en-US" sz="1846" dirty="0" err="1" smtClean="0">
                <a:latin typeface="Arial" panose="020B0604020202020204" pitchFamily="34" charset="0"/>
              </a:rPr>
              <a:t>Pemadam</a:t>
            </a:r>
            <a:r>
              <a:rPr lang="en-US" altLang="en-US" sz="1846" dirty="0" smtClean="0">
                <a:latin typeface="Arial" panose="020B0604020202020204" pitchFamily="34" charset="0"/>
              </a:rPr>
              <a:t> </a:t>
            </a:r>
            <a:r>
              <a:rPr lang="en-US" altLang="en-US" sz="1846" dirty="0" err="1" smtClean="0">
                <a:latin typeface="Arial" panose="020B0604020202020204" pitchFamily="34" charset="0"/>
              </a:rPr>
              <a:t>Kebakaran</a:t>
            </a:r>
            <a:r>
              <a:rPr lang="en-US" altLang="en-US" sz="1846" dirty="0" smtClean="0">
                <a:latin typeface="Arial" panose="020B0604020202020204" pitchFamily="34" charset="0"/>
              </a:rPr>
              <a:t>, </a:t>
            </a:r>
            <a:r>
              <a:rPr lang="en-US" altLang="en-US" sz="1846" dirty="0" err="1" smtClean="0">
                <a:latin typeface="Arial" panose="020B0604020202020204" pitchFamily="34" charset="0"/>
              </a:rPr>
              <a:t>yaitu</a:t>
            </a:r>
            <a:r>
              <a:rPr lang="en-US" altLang="en-US" sz="1846" dirty="0" smtClean="0">
                <a:latin typeface="Arial" panose="020B0604020202020204" pitchFamily="34" charset="0"/>
              </a:rPr>
              <a:t>: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Yulianto S Nugroho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Kelembagaan Pemadam Kebakaran:</a:t>
            </a:r>
            <a:br>
              <a:rPr lang="en-US" altLang="en-US" sz="3600" smtClean="0"/>
            </a:br>
            <a:r>
              <a:rPr lang="en-US" altLang="en-US" sz="3600" smtClean="0"/>
              <a:t>International Benchmark</a:t>
            </a:r>
          </a:p>
        </p:txBody>
      </p:sp>
      <p:sp>
        <p:nvSpPr>
          <p:cNvPr id="3481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1F8F267-CB63-4A18-816F-50780A674491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1600200"/>
            <a:ext cx="8001000" cy="61245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63550" indent="-463550" eaLnBrk="1" hangingPunct="1">
              <a:buFont typeface="Wingdings" pitchFamily="2" charset="2"/>
              <a:buChar char="q"/>
              <a:defRPr/>
            </a:pPr>
            <a:r>
              <a:rPr lang="en-US" sz="2800" dirty="0"/>
              <a:t>UK Fire Services</a:t>
            </a:r>
          </a:p>
          <a:p>
            <a:pPr marL="463550" indent="-463550" eaLnBrk="1" hangingPunct="1">
              <a:buFont typeface="Wingdings" pitchFamily="2" charset="2"/>
              <a:buChar char="q"/>
              <a:defRPr/>
            </a:pPr>
            <a:r>
              <a:rPr lang="en-US" sz="2800" dirty="0"/>
              <a:t>Japan : Fire and Disaster Management Agency of the Ministry of Internal Affairs and Communication</a:t>
            </a:r>
          </a:p>
          <a:p>
            <a:pPr marL="463550" indent="-463550" eaLnBrk="1" hangingPunct="1">
              <a:buFont typeface="Wingdings" pitchFamily="2" charset="2"/>
              <a:buChar char="q"/>
              <a:defRPr/>
            </a:pPr>
            <a:r>
              <a:rPr lang="en-US" sz="2800" dirty="0"/>
              <a:t>Germany : the </a:t>
            </a:r>
            <a:r>
              <a:rPr lang="en-US" sz="2800" dirty="0" err="1"/>
              <a:t>Feuerwehr</a:t>
            </a:r>
            <a:r>
              <a:rPr lang="en-US" sz="2800" dirty="0"/>
              <a:t> (German Fire Services), </a:t>
            </a:r>
            <a:r>
              <a:rPr lang="en-US" sz="2800" dirty="0" err="1"/>
              <a:t>turut</a:t>
            </a:r>
            <a:r>
              <a:rPr lang="en-US" sz="2800" dirty="0"/>
              <a:t> </a:t>
            </a:r>
            <a:r>
              <a:rPr lang="en-US" sz="2800" dirty="0" err="1"/>
              <a:t>mengatasi</a:t>
            </a:r>
            <a:r>
              <a:rPr lang="en-US" sz="2800" dirty="0"/>
              <a:t> </a:t>
            </a:r>
            <a:r>
              <a:rPr lang="en-US" sz="2800" dirty="0" err="1"/>
              <a:t>kebakaran</a:t>
            </a:r>
            <a:r>
              <a:rPr lang="en-US" sz="2800" dirty="0"/>
              <a:t> </a:t>
            </a:r>
            <a:r>
              <a:rPr lang="en-US" sz="2800" dirty="0" err="1"/>
              <a:t>industri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banjir</a:t>
            </a:r>
            <a:r>
              <a:rPr lang="en-US" sz="2800" dirty="0"/>
              <a:t>.</a:t>
            </a:r>
          </a:p>
          <a:p>
            <a:pPr marL="463550" indent="-463550" eaLnBrk="1" hangingPunct="1">
              <a:buFont typeface="Wingdings" pitchFamily="2" charset="2"/>
              <a:buChar char="q"/>
              <a:defRPr/>
            </a:pPr>
            <a:r>
              <a:rPr lang="en-US" sz="2800" dirty="0"/>
              <a:t>Singapore : Civil </a:t>
            </a:r>
            <a:r>
              <a:rPr lang="en-US" sz="2800" dirty="0" err="1"/>
              <a:t>Defence</a:t>
            </a:r>
            <a:r>
              <a:rPr lang="en-US" sz="2800" dirty="0"/>
              <a:t> Force, provides fire fighting, rescue, and emergency ambulance services, and regulates fire-safety and civil </a:t>
            </a:r>
            <a:r>
              <a:rPr lang="en-US" sz="2800" dirty="0" err="1"/>
              <a:t>defence</a:t>
            </a:r>
            <a:r>
              <a:rPr lang="en-US" sz="2800" dirty="0"/>
              <a:t> shelter  </a:t>
            </a:r>
          </a:p>
          <a:p>
            <a:pPr eaLnBrk="1" hangingPunct="1">
              <a:defRPr/>
            </a:pPr>
            <a:endParaRPr lang="en-US" sz="2800" dirty="0"/>
          </a:p>
          <a:p>
            <a:pPr eaLnBrk="1" hangingPunct="1">
              <a:defRPr/>
            </a:pPr>
            <a:endParaRPr lang="en-US" sz="2800" dirty="0"/>
          </a:p>
          <a:p>
            <a:pPr eaLnBrk="1" hangingPunct="1">
              <a:defRPr/>
            </a:pP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838200"/>
          </a:xfrm>
        </p:spPr>
        <p:txBody>
          <a:bodyPr/>
          <a:lstStyle/>
          <a:p>
            <a:r>
              <a:rPr lang="en-US" altLang="en-US" sz="3200" smtClean="0"/>
              <a:t>Pengaturan tentang Kebakaran dalam UU RI</a:t>
            </a:r>
          </a:p>
        </p:txBody>
      </p:sp>
      <p:sp>
        <p:nvSpPr>
          <p:cNvPr id="3584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8DB6FA5-6352-47AA-8632-4D265D2F873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270908863"/>
              </p:ext>
            </p:extLst>
          </p:nvPr>
        </p:nvGraphicFramePr>
        <p:xfrm>
          <a:off x="152400" y="609600"/>
          <a:ext cx="88392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5845" name="TextBox 4"/>
          <p:cNvSpPr txBox="1">
            <a:spLocks noChangeArrowheads="1"/>
          </p:cNvSpPr>
          <p:nvPr/>
        </p:nvSpPr>
        <p:spPr bwMode="auto">
          <a:xfrm>
            <a:off x="304800" y="5323959"/>
            <a:ext cx="8524513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Pencegahan</a:t>
            </a:r>
            <a:r>
              <a:rPr lang="en-US" altLang="en-US" sz="18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b="1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dan</a:t>
            </a:r>
            <a:r>
              <a:rPr lang="en-US" altLang="en-US" sz="18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b="1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Penanganan</a:t>
            </a:r>
            <a:r>
              <a:rPr lang="en-US" altLang="en-US" sz="18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b="1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Kebakaran</a:t>
            </a:r>
            <a:r>
              <a:rPr lang="en-US" altLang="en-US" sz="18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b="1" dirty="0" err="1">
                <a:solidFill>
                  <a:srgbClr val="FF0000"/>
                </a:solidFill>
                <a:latin typeface="Arial" panose="020B0604020202020204" pitchFamily="34" charset="0"/>
              </a:rPr>
              <a:t>dan</a:t>
            </a:r>
            <a:r>
              <a:rPr lang="en-US" altLang="en-US" sz="1800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b="1" dirty="0" err="1">
                <a:solidFill>
                  <a:srgbClr val="FF0000"/>
                </a:solidFill>
                <a:latin typeface="Arial" panose="020B0604020202020204" pitchFamily="34" charset="0"/>
              </a:rPr>
              <a:t>Bencana</a:t>
            </a:r>
            <a:r>
              <a:rPr lang="en-US" altLang="en-US" sz="1800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b="1" dirty="0" err="1">
                <a:latin typeface="Arial" panose="020B0604020202020204" pitchFamily="34" charset="0"/>
              </a:rPr>
              <a:t>adalah</a:t>
            </a:r>
            <a:r>
              <a:rPr lang="en-US" altLang="en-US" sz="1800" b="1" dirty="0">
                <a:latin typeface="Arial" panose="020B0604020202020204" pitchFamily="34" charset="0"/>
              </a:rPr>
              <a:t> </a:t>
            </a:r>
            <a:r>
              <a:rPr lang="en-US" altLang="en-US" sz="1800" b="1" dirty="0" err="1">
                <a:latin typeface="Arial" panose="020B0604020202020204" pitchFamily="34" charset="0"/>
              </a:rPr>
              <a:t>Urusan</a:t>
            </a:r>
            <a:r>
              <a:rPr lang="en-US" altLang="en-US" sz="1800" b="1" dirty="0">
                <a:latin typeface="Arial" panose="020B0604020202020204" pitchFamily="34" charset="0"/>
              </a:rPr>
              <a:t> </a:t>
            </a:r>
            <a:r>
              <a:rPr lang="en-US" altLang="en-US" sz="1800" b="1" dirty="0" err="1" smtClean="0">
                <a:latin typeface="Arial" panose="020B0604020202020204" pitchFamily="34" charset="0"/>
              </a:rPr>
              <a:t>Wajib</a:t>
            </a:r>
            <a:endParaRPr lang="en-US" altLang="en-US" sz="1800" b="1" dirty="0">
              <a:latin typeface="Arial" panose="020B0604020202020204" pitchFamily="34" charset="0"/>
            </a:endParaRPr>
          </a:p>
        </p:txBody>
      </p:sp>
      <p:sp>
        <p:nvSpPr>
          <p:cNvPr id="35848" name="TextBox 7"/>
          <p:cNvSpPr txBox="1">
            <a:spLocks noChangeArrowheads="1"/>
          </p:cNvSpPr>
          <p:nvPr/>
        </p:nvSpPr>
        <p:spPr bwMode="auto">
          <a:xfrm>
            <a:off x="304800" y="5791200"/>
            <a:ext cx="8636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 err="1" smtClean="0">
                <a:latin typeface="Arial" panose="020B0604020202020204" pitchFamily="34" charset="0"/>
              </a:rPr>
              <a:t>Pencegahan</a:t>
            </a:r>
            <a:r>
              <a:rPr lang="en-US" altLang="en-US" sz="1400" dirty="0" smtClean="0">
                <a:latin typeface="Arial" panose="020B0604020202020204" pitchFamily="34" charset="0"/>
              </a:rPr>
              <a:t>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dan</a:t>
            </a:r>
            <a:r>
              <a:rPr lang="en-US" altLang="en-US" sz="1400" dirty="0" smtClean="0">
                <a:latin typeface="Arial" panose="020B0604020202020204" pitchFamily="34" charset="0"/>
              </a:rPr>
              <a:t>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Penanganan</a:t>
            </a:r>
            <a:r>
              <a:rPr lang="en-US" altLang="en-US" sz="1400" dirty="0" smtClean="0">
                <a:latin typeface="Arial" panose="020B0604020202020204" pitchFamily="34" charset="0"/>
              </a:rPr>
              <a:t>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Kebakaran</a:t>
            </a:r>
            <a:r>
              <a:rPr lang="en-US" altLang="en-US" sz="1400" dirty="0" smtClean="0">
                <a:latin typeface="Arial" panose="020B0604020202020204" pitchFamily="34" charset="0"/>
              </a:rPr>
              <a:t>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menjadi</a:t>
            </a:r>
            <a:r>
              <a:rPr lang="en-US" altLang="en-US" sz="1400" dirty="0" smtClean="0">
                <a:latin typeface="Arial" panose="020B0604020202020204" pitchFamily="34" charset="0"/>
              </a:rPr>
              <a:t>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urusan</a:t>
            </a:r>
            <a:r>
              <a:rPr lang="en-US" altLang="en-US" sz="1400" dirty="0" smtClean="0">
                <a:latin typeface="Arial" panose="020B0604020202020204" pitchFamily="34" charset="0"/>
              </a:rPr>
              <a:t>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wajib</a:t>
            </a:r>
            <a:r>
              <a:rPr lang="en-US" altLang="en-US" sz="1400" dirty="0" smtClean="0">
                <a:latin typeface="Arial" panose="020B0604020202020204" pitchFamily="34" charset="0"/>
              </a:rPr>
              <a:t>/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tanggung</a:t>
            </a:r>
            <a:r>
              <a:rPr lang="en-US" altLang="en-US" sz="1400" dirty="0" smtClean="0">
                <a:latin typeface="Arial" panose="020B0604020202020204" pitchFamily="34" charset="0"/>
              </a:rPr>
              <a:t> </a:t>
            </a:r>
            <a:r>
              <a:rPr lang="en-US" altLang="en-US" sz="1400" dirty="0" err="1">
                <a:latin typeface="Arial" panose="020B0604020202020204" pitchFamily="34" charset="0"/>
              </a:rPr>
              <a:t>jawab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Pemerintah</a:t>
            </a:r>
            <a:r>
              <a:rPr lang="en-US" altLang="en-US" sz="1400" dirty="0" smtClean="0">
                <a:latin typeface="Arial" panose="020B0604020202020204" pitchFamily="34" charset="0"/>
              </a:rPr>
              <a:t>/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Pemerintah</a:t>
            </a:r>
            <a:r>
              <a:rPr lang="en-US" altLang="en-US" sz="1400" dirty="0" smtClean="0">
                <a:latin typeface="Arial" panose="020B0604020202020204" pitchFamily="34" charset="0"/>
              </a:rPr>
              <a:t> Daerah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dan</a:t>
            </a:r>
            <a:r>
              <a:rPr lang="en-US" altLang="en-US" sz="1400" dirty="0" smtClean="0">
                <a:latin typeface="Arial" panose="020B0604020202020204" pitchFamily="34" charset="0"/>
              </a:rPr>
              <a:t>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pihak</a:t>
            </a:r>
            <a:r>
              <a:rPr lang="en-US" altLang="en-US" sz="1400" dirty="0" smtClean="0">
                <a:latin typeface="Arial" panose="020B0604020202020204" pitchFamily="34" charset="0"/>
              </a:rPr>
              <a:t>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terkait</a:t>
            </a:r>
            <a:r>
              <a:rPr lang="en-US" altLang="en-US" sz="1400" dirty="0" smtClean="0">
                <a:latin typeface="Arial" panose="020B0604020202020204" pitchFamily="34" charset="0"/>
              </a:rPr>
              <a:t>,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karena</a:t>
            </a:r>
            <a:r>
              <a:rPr lang="en-US" altLang="en-US" sz="1400" dirty="0" smtClean="0">
                <a:latin typeface="Arial" panose="020B0604020202020204" pitchFamily="34" charset="0"/>
              </a:rPr>
              <a:t>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menyangkut</a:t>
            </a:r>
            <a:r>
              <a:rPr lang="en-US" altLang="en-US" sz="1400" dirty="0" smtClean="0">
                <a:latin typeface="Arial" panose="020B0604020202020204" pitchFamily="34" charset="0"/>
              </a:rPr>
              <a:t>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perijinan</a:t>
            </a:r>
            <a:r>
              <a:rPr lang="en-US" altLang="en-US" sz="1400" dirty="0" smtClean="0">
                <a:latin typeface="Arial" panose="020B0604020202020204" pitchFamily="34" charset="0"/>
              </a:rPr>
              <a:t> yang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diberikan</a:t>
            </a:r>
            <a:r>
              <a:rPr lang="en-US" altLang="en-US" sz="1400" dirty="0" smtClean="0">
                <a:latin typeface="Arial" panose="020B0604020202020204" pitchFamily="34" charset="0"/>
              </a:rPr>
              <a:t>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dalam</a:t>
            </a:r>
            <a:r>
              <a:rPr lang="en-US" altLang="en-US" sz="1400" dirty="0" smtClean="0">
                <a:latin typeface="Arial" panose="020B0604020202020204" pitchFamily="34" charset="0"/>
              </a:rPr>
              <a:t>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pengembangan</a:t>
            </a:r>
            <a:r>
              <a:rPr lang="en-US" altLang="en-US" sz="1400" dirty="0" smtClean="0">
                <a:latin typeface="Arial" panose="020B0604020202020204" pitchFamily="34" charset="0"/>
              </a:rPr>
              <a:t>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wilayah</a:t>
            </a:r>
            <a:r>
              <a:rPr lang="en-US" altLang="en-US" sz="1400" dirty="0" smtClean="0">
                <a:latin typeface="Arial" panose="020B0604020202020204" pitchFamily="34" charset="0"/>
              </a:rPr>
              <a:t>,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pemukiman</a:t>
            </a:r>
            <a:r>
              <a:rPr lang="en-US" altLang="en-US" sz="1400" dirty="0" smtClean="0">
                <a:latin typeface="Arial" panose="020B0604020202020204" pitchFamily="34" charset="0"/>
              </a:rPr>
              <a:t>, 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industri</a:t>
            </a:r>
            <a:r>
              <a:rPr lang="en-US" altLang="en-US" sz="1400" dirty="0" smtClean="0">
                <a:latin typeface="Arial" panose="020B0604020202020204" pitchFamily="34" charset="0"/>
              </a:rPr>
              <a:t>,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bisnis</a:t>
            </a:r>
            <a:r>
              <a:rPr lang="en-US" altLang="en-US" sz="1400" dirty="0" smtClean="0">
                <a:latin typeface="Arial" panose="020B0604020202020204" pitchFamily="34" charset="0"/>
              </a:rPr>
              <a:t>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dan</a:t>
            </a:r>
            <a:r>
              <a:rPr lang="en-US" altLang="en-US" sz="1400" dirty="0" smtClean="0">
                <a:latin typeface="Arial" panose="020B0604020202020204" pitchFamily="34" charset="0"/>
              </a:rPr>
              <a:t>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jasa</a:t>
            </a:r>
            <a:r>
              <a:rPr lang="en-US" altLang="en-US" sz="1400" dirty="0" smtClean="0">
                <a:latin typeface="Arial" panose="020B0604020202020204" pitchFamily="34" charset="0"/>
              </a:rPr>
              <a:t>.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Penanganan</a:t>
            </a:r>
            <a:r>
              <a:rPr lang="en-US" altLang="en-US" sz="1400" dirty="0" smtClean="0">
                <a:latin typeface="Arial" panose="020B0604020202020204" pitchFamily="34" charset="0"/>
              </a:rPr>
              <a:t>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meliputi</a:t>
            </a:r>
            <a:r>
              <a:rPr lang="en-US" altLang="en-US" sz="1400" dirty="0" smtClean="0">
                <a:latin typeface="Arial" panose="020B0604020202020204" pitchFamily="34" charset="0"/>
              </a:rPr>
              <a:t>: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Kelembagaan</a:t>
            </a:r>
            <a:r>
              <a:rPr lang="en-US" altLang="en-US" sz="1400" dirty="0">
                <a:latin typeface="Arial" panose="020B0604020202020204" pitchFamily="34" charset="0"/>
              </a:rPr>
              <a:t>, SDM,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Sarana</a:t>
            </a:r>
            <a:r>
              <a:rPr lang="en-US" altLang="en-US" sz="1400" dirty="0" smtClean="0">
                <a:latin typeface="Arial" panose="020B0604020202020204" pitchFamily="34" charset="0"/>
              </a:rPr>
              <a:t>/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Prasarana</a:t>
            </a:r>
            <a:r>
              <a:rPr lang="en-US" altLang="en-US" sz="1400" dirty="0" smtClean="0">
                <a:latin typeface="Arial" panose="020B0604020202020204" pitchFamily="34" charset="0"/>
              </a:rPr>
              <a:t>, </a:t>
            </a:r>
            <a:r>
              <a:rPr lang="en-US" altLang="en-US" sz="1400" dirty="0" err="1">
                <a:latin typeface="Arial" panose="020B0604020202020204" pitchFamily="34" charset="0"/>
              </a:rPr>
              <a:t>Manajemen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  <a:r>
              <a:rPr lang="en-US" altLang="en-US" sz="1400" dirty="0" err="1">
                <a:latin typeface="Arial" panose="020B0604020202020204" pitchFamily="34" charset="0"/>
              </a:rPr>
              <a:t>dan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  <a:r>
              <a:rPr lang="en-US" altLang="en-US" sz="1400" dirty="0" smtClean="0">
                <a:latin typeface="Arial" panose="020B0604020202020204" pitchFamily="34" charset="0"/>
              </a:rPr>
              <a:t>SOP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sesuai</a:t>
            </a:r>
            <a:r>
              <a:rPr lang="en-US" altLang="en-US" sz="1400" dirty="0" smtClean="0">
                <a:latin typeface="Arial" panose="020B0604020202020204" pitchFamily="34" charset="0"/>
              </a:rPr>
              <a:t>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dengan</a:t>
            </a:r>
            <a:r>
              <a:rPr lang="en-US" altLang="en-US" sz="1400" dirty="0" smtClean="0">
                <a:latin typeface="Arial" panose="020B0604020202020204" pitchFamily="34" charset="0"/>
              </a:rPr>
              <a:t>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jenis</a:t>
            </a:r>
            <a:r>
              <a:rPr lang="en-US" altLang="en-US" sz="1400" dirty="0" smtClean="0">
                <a:latin typeface="Arial" panose="020B0604020202020204" pitchFamily="34" charset="0"/>
              </a:rPr>
              <a:t>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potensi</a:t>
            </a:r>
            <a:r>
              <a:rPr lang="en-US" altLang="en-US" sz="1400" dirty="0" smtClean="0">
                <a:latin typeface="Arial" panose="020B0604020202020204" pitchFamily="34" charset="0"/>
              </a:rPr>
              <a:t>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kebakaran</a:t>
            </a:r>
            <a:r>
              <a:rPr lang="en-US" altLang="en-US" sz="1400" dirty="0" smtClean="0">
                <a:latin typeface="Arial" panose="020B0604020202020204" pitchFamily="34" charset="0"/>
              </a:rPr>
              <a:t> yang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ada</a:t>
            </a:r>
            <a:r>
              <a:rPr lang="en-US" altLang="en-US" sz="1400" dirty="0" smtClean="0">
                <a:latin typeface="Arial" panose="020B0604020202020204" pitchFamily="34" charset="0"/>
              </a:rPr>
              <a:t> di </a:t>
            </a:r>
            <a:r>
              <a:rPr lang="en-US" altLang="en-US" sz="1400" dirty="0" err="1" smtClean="0">
                <a:latin typeface="Arial" panose="020B0604020202020204" pitchFamily="34" charset="0"/>
              </a:rPr>
              <a:t>wilayahnya</a:t>
            </a:r>
            <a:r>
              <a:rPr lang="en-US" altLang="en-US" sz="1400" dirty="0" smtClean="0">
                <a:latin typeface="Arial" panose="020B0604020202020204" pitchFamily="34" charset="0"/>
              </a:rPr>
              <a:t>. 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6" name="Picture 4"/>
          <p:cNvPicPr>
            <a:picLocks noChangeAspect="1" noChangeArrowheads="1"/>
          </p:cNvPicPr>
          <p:nvPr/>
        </p:nvPicPr>
        <p:blipFill rotWithShape="1">
          <a:blip r:embed="rId2"/>
          <a:srcRect l="12639" t="14568" r="17917" b="3951"/>
          <a:stretch/>
        </p:blipFill>
        <p:spPr bwMode="auto">
          <a:xfrm>
            <a:off x="914400" y="1447800"/>
            <a:ext cx="7504113" cy="49530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/>
        </p:spPr>
      </p:pic>
      <p:sp>
        <p:nvSpPr>
          <p:cNvPr id="5734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2C63340-2F02-474B-BFD2-CFFB8254C7F8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sp>
        <p:nvSpPr>
          <p:cNvPr id="57348" name="TextBox 1"/>
          <p:cNvSpPr txBox="1">
            <a:spLocks noChangeArrowheads="1"/>
          </p:cNvSpPr>
          <p:nvPr/>
        </p:nvSpPr>
        <p:spPr bwMode="auto">
          <a:xfrm>
            <a:off x="676275" y="228600"/>
            <a:ext cx="773271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 err="1">
                <a:latin typeface="Arial" panose="020B0604020202020204" pitchFamily="34" charset="0"/>
              </a:rPr>
              <a:t>Pertimbangan</a:t>
            </a:r>
            <a:r>
              <a:rPr lang="en-US" altLang="en-US" sz="2800" dirty="0"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latin typeface="Arial" panose="020B0604020202020204" pitchFamily="34" charset="0"/>
              </a:rPr>
              <a:t>Keselamatan</a:t>
            </a:r>
            <a:r>
              <a:rPr lang="en-US" altLang="en-US" sz="2800" dirty="0"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latin typeface="Arial" panose="020B0604020202020204" pitchFamily="34" charset="0"/>
              </a:rPr>
              <a:t>dan</a:t>
            </a:r>
            <a:r>
              <a:rPr lang="en-US" altLang="en-US" sz="2800" dirty="0"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latin typeface="Arial" panose="020B0604020202020204" pitchFamily="34" charset="0"/>
              </a:rPr>
              <a:t>Proteksi</a:t>
            </a:r>
            <a:r>
              <a:rPr lang="en-US" altLang="en-US" sz="2800" dirty="0"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latin typeface="Arial" panose="020B0604020202020204" pitchFamily="34" charset="0"/>
              </a:rPr>
              <a:t>Kebakaran</a:t>
            </a:r>
            <a:r>
              <a:rPr lang="en-US" altLang="en-US" sz="2800" dirty="0"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latin typeface="Arial" panose="020B0604020202020204" pitchFamily="34" charset="0"/>
              </a:rPr>
              <a:t>dalam</a:t>
            </a:r>
            <a:r>
              <a:rPr lang="en-US" altLang="en-US" sz="2800" dirty="0"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latin typeface="Arial" panose="020B0604020202020204" pitchFamily="34" charset="0"/>
              </a:rPr>
              <a:t>Pengembangan</a:t>
            </a:r>
            <a:r>
              <a:rPr lang="en-US" altLang="en-US" sz="2800" dirty="0">
                <a:latin typeface="Arial" panose="020B0604020202020204" pitchFamily="34" charset="0"/>
              </a:rPr>
              <a:t> Wilayah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304800" y="277813"/>
            <a:ext cx="8534400" cy="1139825"/>
          </a:xfrm>
        </p:spPr>
        <p:txBody>
          <a:bodyPr/>
          <a:lstStyle/>
          <a:p>
            <a:pPr eaLnBrk="1" hangingPunct="1"/>
            <a:r>
              <a:rPr lang="en-US" altLang="en-US" sz="3200" b="1" smtClean="0"/>
              <a:t>Substansi Rencana Induk Sistem Proteksi Kebakaran (RISPK)</a:t>
            </a:r>
            <a:endParaRPr lang="id-ID" altLang="en-US" sz="3200" b="1" smtClean="0"/>
          </a:p>
        </p:txBody>
      </p:sp>
      <p:sp>
        <p:nvSpPr>
          <p:cNvPr id="58371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00200"/>
            <a:ext cx="5029200" cy="5029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id-ID" altLang="en-US" smtClean="0"/>
              <a:t>1. Pendahuluan (</a:t>
            </a:r>
            <a:r>
              <a:rPr lang="id-ID" altLang="en-US" i="1" smtClean="0"/>
              <a:t>tujuan, sasaran, lingkup, metoda</a:t>
            </a:r>
            <a:r>
              <a:rPr lang="id-ID" altLang="en-US" smtClean="0"/>
              <a:t>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d-ID" altLang="en-US" smtClean="0"/>
              <a:t>2. Kondisi geografis wilayah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d-ID" altLang="en-US" smtClean="0"/>
              <a:t>3. Potensi bahaya di daerah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d-ID" altLang="en-US" smtClean="0"/>
              <a:t>4. Pembentukan WMK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d-ID" altLang="en-US" smtClean="0"/>
              <a:t>5. Penentuan pos pemadam, penentuan sumber air, SDM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d-ID" altLang="en-US" smtClean="0"/>
              <a:t>6. Rencana induk pencegahan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d-ID" altLang="en-US" smtClean="0"/>
              <a:t>7. Renc.induk penanggulangn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d-ID" altLang="en-US" smtClean="0"/>
              <a:t>8. Program 5 – 10 tahunan</a:t>
            </a:r>
          </a:p>
        </p:txBody>
      </p:sp>
      <p:pic>
        <p:nvPicPr>
          <p:cNvPr id="58372" name="Content Placeholder 4" descr="20031111 Lokasi Pos Terbaru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" t="15154" r="26515" b="12865"/>
          <a:stretch>
            <a:fillRect/>
          </a:stretch>
        </p:blipFill>
        <p:spPr>
          <a:xfrm>
            <a:off x="5410200" y="1600200"/>
            <a:ext cx="3505200" cy="4267200"/>
          </a:xfrm>
        </p:spPr>
      </p:pic>
      <p:sp>
        <p:nvSpPr>
          <p:cNvPr id="58373" name="TextBox 5"/>
          <p:cNvSpPr txBox="1">
            <a:spLocks noChangeArrowheads="1"/>
          </p:cNvSpPr>
          <p:nvPr/>
        </p:nvSpPr>
        <p:spPr bwMode="auto">
          <a:xfrm>
            <a:off x="5486400" y="5907088"/>
            <a:ext cx="3352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d-ID" altLang="en-US" sz="1800">
                <a:latin typeface="Arial" panose="020B0604020202020204" pitchFamily="34" charset="0"/>
              </a:rPr>
              <a:t>Peta pos pemadam kota Bandung, hasil RISPK 2003 </a:t>
            </a:r>
          </a:p>
        </p:txBody>
      </p:sp>
      <p:sp>
        <p:nvSpPr>
          <p:cNvPr id="58374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41AD767-8AD9-47BF-85E3-DF60E28E996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Program </a:t>
            </a:r>
            <a:r>
              <a:rPr lang="en-US" altLang="en-US" sz="3600" dirty="0" err="1" smtClean="0"/>
              <a:t>kegiatan</a:t>
            </a:r>
            <a:r>
              <a:rPr lang="en-US" altLang="en-US" sz="3600" dirty="0" smtClean="0"/>
              <a:t> </a:t>
            </a:r>
            <a:r>
              <a:rPr lang="en-US" altLang="en-US" sz="3600" dirty="0" err="1" smtClean="0"/>
              <a:t>Pemadam</a:t>
            </a:r>
            <a:r>
              <a:rPr lang="en-US" altLang="en-US" sz="3600" dirty="0" smtClean="0"/>
              <a:t> </a:t>
            </a:r>
            <a:r>
              <a:rPr lang="en-US" altLang="en-US" sz="3600" dirty="0" err="1" smtClean="0"/>
              <a:t>Kebakaran</a:t>
            </a:r>
            <a:r>
              <a:rPr lang="en-US" altLang="en-US" sz="3600" dirty="0" smtClean="0"/>
              <a:t> </a:t>
            </a:r>
            <a:r>
              <a:rPr lang="en-US" altLang="en-US" sz="3600" dirty="0" err="1" smtClean="0"/>
              <a:t>pada</a:t>
            </a:r>
            <a:r>
              <a:rPr lang="en-US" altLang="en-US" sz="3600" dirty="0" smtClean="0"/>
              <a:t> </a:t>
            </a:r>
            <a:r>
              <a:rPr lang="en-US" altLang="en-US" sz="3600" dirty="0" err="1" smtClean="0"/>
              <a:t>Pra-Saat-Pasca</a:t>
            </a:r>
            <a:r>
              <a:rPr lang="en-US" altLang="en-US" sz="3600" dirty="0" smtClean="0"/>
              <a:t> </a:t>
            </a:r>
            <a:r>
              <a:rPr lang="en-US" altLang="en-US" sz="3600" dirty="0" err="1" smtClean="0"/>
              <a:t>Kebakaran</a:t>
            </a:r>
            <a:endParaRPr lang="id-ID" altLang="en-US" sz="3600" dirty="0" smtClean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8655314"/>
              </p:ext>
            </p:extLst>
          </p:nvPr>
        </p:nvGraphicFramePr>
        <p:xfrm>
          <a:off x="457200" y="1150705"/>
          <a:ext cx="8229600" cy="559766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971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749">
                <a:tc>
                  <a:txBody>
                    <a:bodyPr/>
                    <a:lstStyle/>
                    <a:p>
                      <a:pPr algn="ctr"/>
                      <a:r>
                        <a:rPr lang="id-ID" sz="1800" dirty="0" smtClean="0"/>
                        <a:t>PRA KEBAKARAN</a:t>
                      </a:r>
                      <a:endParaRPr lang="id-ID" sz="18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800" dirty="0" smtClean="0"/>
                        <a:t>SAAT KEJADIAN</a:t>
                      </a:r>
                      <a:endParaRPr lang="id-ID" sz="18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800" dirty="0" smtClean="0"/>
                        <a:t>PASCA KEBAKARAN</a:t>
                      </a:r>
                      <a:endParaRPr lang="id-ID" sz="1800" dirty="0"/>
                    </a:p>
                  </a:txBody>
                  <a:tcPr marT="45709" marB="45709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749">
                <a:tc>
                  <a:txBody>
                    <a:bodyPr/>
                    <a:lstStyle/>
                    <a:p>
                      <a:r>
                        <a:rPr lang="id-ID" sz="1800" dirty="0" smtClean="0"/>
                        <a:t>Edukasi</a:t>
                      </a:r>
                      <a:r>
                        <a:rPr lang="id-ID" sz="1800" baseline="0" dirty="0" smtClean="0"/>
                        <a:t> publik</a:t>
                      </a:r>
                      <a:endParaRPr lang="id-ID" sz="18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id-ID" sz="1800" dirty="0" smtClean="0"/>
                        <a:t>Penerapan SOP /Protap</a:t>
                      </a:r>
                      <a:endParaRPr lang="id-ID" sz="18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800" dirty="0" smtClean="0"/>
                        <a:t>Infrastruktur</a:t>
                      </a:r>
                      <a:r>
                        <a:rPr lang="en-US" sz="1800" dirty="0" smtClean="0"/>
                        <a:t> (</a:t>
                      </a:r>
                      <a:r>
                        <a:rPr lang="en-US" sz="1800" dirty="0" err="1" smtClean="0"/>
                        <a:t>Sarana</a:t>
                      </a:r>
                      <a:r>
                        <a:rPr lang="en-US" sz="1800" dirty="0" smtClean="0"/>
                        <a:t>/ </a:t>
                      </a:r>
                      <a:r>
                        <a:rPr lang="en-US" sz="1800" dirty="0" err="1" smtClean="0"/>
                        <a:t>prasarana</a:t>
                      </a:r>
                      <a:r>
                        <a:rPr lang="en-US" sz="1800" dirty="0" smtClean="0"/>
                        <a:t>)</a:t>
                      </a:r>
                      <a:r>
                        <a:rPr lang="id-ID" sz="1800" dirty="0" smtClean="0"/>
                        <a:t> darurat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749">
                <a:tc>
                  <a:txBody>
                    <a:bodyPr/>
                    <a:lstStyle/>
                    <a:p>
                      <a:r>
                        <a:rPr lang="id-ID" sz="1800" dirty="0" smtClean="0"/>
                        <a:t>Pre fire planning</a:t>
                      </a:r>
                      <a:endParaRPr lang="id-ID" sz="18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id-ID" sz="1800" dirty="0" smtClean="0"/>
                        <a:t>Komunikasi darurat</a:t>
                      </a:r>
                      <a:endParaRPr lang="id-ID" sz="18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800" dirty="0" smtClean="0"/>
                        <a:t>Investigasi </a:t>
                      </a:r>
                      <a:r>
                        <a:rPr lang="en-US" sz="1800" dirty="0" err="1" smtClean="0"/>
                        <a:t>penyebab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kebakaran</a:t>
                      </a:r>
                      <a:endParaRPr lang="id-ID" sz="1800" dirty="0" smtClean="0"/>
                    </a:p>
                  </a:txBody>
                  <a:tcPr marT="45709" marB="45709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4005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Fire drill / s</a:t>
                      </a:r>
                      <a:r>
                        <a:rPr lang="id-ID" sz="1800" dirty="0" smtClean="0"/>
                        <a:t>imulasi kebakaran </a:t>
                      </a:r>
                      <a:endParaRPr lang="id-ID" sz="18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Fire Command Center (FCC)</a:t>
                      </a:r>
                      <a:endParaRPr lang="id-ID" sz="18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 smtClean="0"/>
                        <a:t>Lesson learned </a:t>
                      </a:r>
                      <a:r>
                        <a:rPr lang="en-US" sz="1800" i="0" dirty="0" smtClean="0"/>
                        <a:t>(</a:t>
                      </a:r>
                      <a:r>
                        <a:rPr lang="en-US" sz="1800" i="0" dirty="0" err="1" smtClean="0"/>
                        <a:t>Pembelajaran</a:t>
                      </a:r>
                      <a:r>
                        <a:rPr lang="en-US" sz="1800" i="0" dirty="0" smtClean="0"/>
                        <a:t> </a:t>
                      </a:r>
                      <a:r>
                        <a:rPr lang="en-US" sz="1800" i="0" dirty="0" err="1" smtClean="0"/>
                        <a:t>dari</a:t>
                      </a:r>
                      <a:r>
                        <a:rPr lang="en-US" sz="1800" i="0" baseline="0" dirty="0" smtClean="0"/>
                        <a:t> </a:t>
                      </a:r>
                      <a:r>
                        <a:rPr lang="en-US" sz="1800" i="0" baseline="0" dirty="0" err="1" smtClean="0"/>
                        <a:t>kejadian</a:t>
                      </a:r>
                      <a:r>
                        <a:rPr lang="en-US" sz="1800" i="0" baseline="0" dirty="0" smtClean="0"/>
                        <a:t> </a:t>
                      </a:r>
                      <a:r>
                        <a:rPr lang="en-US" sz="1800" i="0" baseline="0" dirty="0" err="1" smtClean="0"/>
                        <a:t>kebakaran</a:t>
                      </a:r>
                      <a:r>
                        <a:rPr lang="en-US" sz="1800" i="0" baseline="0" dirty="0" smtClean="0"/>
                        <a:t>) </a:t>
                      </a:r>
                      <a:r>
                        <a:rPr lang="en-US" sz="1800" i="0" baseline="0" dirty="0" err="1" smtClean="0"/>
                        <a:t>dan</a:t>
                      </a:r>
                      <a:r>
                        <a:rPr lang="en-US" sz="1800" i="0" baseline="0" dirty="0" smtClean="0"/>
                        <a:t> </a:t>
                      </a:r>
                      <a:r>
                        <a:rPr lang="id-ID" sz="1800" dirty="0" smtClean="0"/>
                        <a:t>Evaluasi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40057">
                <a:tc>
                  <a:txBody>
                    <a:bodyPr/>
                    <a:lstStyle/>
                    <a:p>
                      <a:r>
                        <a:rPr lang="id-ID" sz="1800" dirty="0" smtClean="0"/>
                        <a:t>Penyusunan data &amp; statistik kebakaran</a:t>
                      </a:r>
                      <a:endParaRPr lang="id-ID" sz="18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id-ID" sz="1800" dirty="0" smtClean="0"/>
                        <a:t>Sistem komunikasi incident </a:t>
                      </a:r>
                      <a:endParaRPr lang="id-ID" sz="1800" dirty="0"/>
                    </a:p>
                  </a:txBody>
                  <a:tcPr marT="45709" marB="45709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800" dirty="0" smtClean="0"/>
                        <a:t>Rehabilitasi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dan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rekonstruksi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oleh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instansi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terkait</a:t>
                      </a:r>
                      <a:r>
                        <a:rPr lang="en-US" sz="1800" dirty="0" smtClean="0"/>
                        <a:t>, </a:t>
                      </a:r>
                      <a:r>
                        <a:rPr lang="en-US" sz="1800" dirty="0" err="1" smtClean="0"/>
                        <a:t>misal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Dinas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Pekerjaan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Umum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atau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sesuai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klaim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asuransi</a:t>
                      </a:r>
                      <a:endParaRPr lang="id-ID" sz="1800" dirty="0" smtClean="0"/>
                    </a:p>
                  </a:txBody>
                  <a:tcPr marT="45709" marB="45709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37060">
                <a:tc>
                  <a:txBody>
                    <a:bodyPr/>
                    <a:lstStyle/>
                    <a:p>
                      <a:r>
                        <a:rPr lang="id-ID" sz="1800" dirty="0" smtClean="0"/>
                        <a:t>Sosialisasi pencegahan kebakaran</a:t>
                      </a:r>
                      <a:endParaRPr lang="id-ID" sz="18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endParaRPr lang="id-ID" sz="1800" dirty="0"/>
                    </a:p>
                  </a:txBody>
                  <a:tcPr marT="45709" marB="45709"/>
                </a:tc>
                <a:tc vMerge="1">
                  <a:txBody>
                    <a:bodyPr/>
                    <a:lstStyle/>
                    <a:p>
                      <a:endParaRPr lang="id-ID" sz="1600" dirty="0"/>
                    </a:p>
                  </a:txBody>
                  <a:tcPr marT="45709" marB="45709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40057">
                <a:tc>
                  <a:txBody>
                    <a:bodyPr/>
                    <a:lstStyle/>
                    <a:p>
                      <a:r>
                        <a:rPr lang="id-ID" sz="1800" dirty="0" smtClean="0"/>
                        <a:t>Penyusunan NSPK (SPM, RISPK, SOP/Protap)</a:t>
                      </a:r>
                      <a:endParaRPr lang="id-ID" sz="18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endParaRPr lang="id-ID" sz="180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endParaRPr lang="id-ID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9" marB="45709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749">
                <a:tc>
                  <a:txBody>
                    <a:bodyPr/>
                    <a:lstStyle/>
                    <a:p>
                      <a:r>
                        <a:rPr lang="id-ID" sz="1800" dirty="0" smtClean="0">
                          <a:solidFill>
                            <a:schemeClr val="tx1"/>
                          </a:solidFill>
                        </a:rPr>
                        <a:t>Pemeriksaan &amp; pemeliharaan</a:t>
                      </a:r>
                      <a:endParaRPr lang="id-ID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endParaRPr lang="id-ID" sz="180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endParaRPr lang="id-ID" sz="1800" dirty="0"/>
                    </a:p>
                  </a:txBody>
                  <a:tcPr marT="45709" marB="45709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749">
                <a:tc>
                  <a:txBody>
                    <a:bodyPr/>
                    <a:lstStyle/>
                    <a:p>
                      <a:r>
                        <a:rPr lang="id-ID" sz="1800" dirty="0" smtClean="0"/>
                        <a:t>Diklat &amp; pembinaan</a:t>
                      </a:r>
                      <a:endParaRPr lang="id-ID" sz="18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endParaRPr lang="id-ID" sz="180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endParaRPr lang="id-ID" sz="1800" dirty="0"/>
                    </a:p>
                  </a:txBody>
                  <a:tcPr marT="45709" marB="45709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0749">
                <a:tc>
                  <a:txBody>
                    <a:bodyPr/>
                    <a:lstStyle/>
                    <a:p>
                      <a:r>
                        <a:rPr lang="id-ID" sz="1800" dirty="0" smtClean="0"/>
                        <a:t>Pembinaan SKLK (Balakar dll</a:t>
                      </a:r>
                      <a:r>
                        <a:rPr lang="en-US" sz="1800" dirty="0" smtClean="0"/>
                        <a:t>)</a:t>
                      </a:r>
                      <a:endParaRPr lang="id-ID" sz="18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endParaRPr lang="id-ID" sz="180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endParaRPr lang="id-ID" sz="1800" dirty="0"/>
                    </a:p>
                  </a:txBody>
                  <a:tcPr marT="45709" marB="45709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944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072F5C-5181-4D59-85BD-EDED1A764D4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439271" y="119063"/>
            <a:ext cx="8229600" cy="1143000"/>
          </a:xfrm>
        </p:spPr>
        <p:txBody>
          <a:bodyPr/>
          <a:lstStyle/>
          <a:p>
            <a:r>
              <a:rPr lang="en-US" altLang="en-US" dirty="0" err="1" smtClean="0"/>
              <a:t>Penyelidikan</a:t>
            </a:r>
            <a:r>
              <a:rPr lang="en-US" altLang="en-US" dirty="0" smtClean="0"/>
              <a:t> / </a:t>
            </a:r>
            <a:r>
              <a:rPr lang="en-US" altLang="en-US" dirty="0" err="1" smtClean="0"/>
              <a:t>forensik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kebakaran</a:t>
            </a:r>
            <a:endParaRPr lang="en-US" altLang="en-US" dirty="0" smtClean="0"/>
          </a:p>
        </p:txBody>
      </p:sp>
      <p:sp>
        <p:nvSpPr>
          <p:cNvPr id="6144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F83530F-0DEA-4534-A382-7540E9E2919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pic>
        <p:nvPicPr>
          <p:cNvPr id="61444" name="Picture 4" descr="Wood Electricity Ignit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00475"/>
            <a:ext cx="502920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3" descr="CIMG16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414463"/>
            <a:ext cx="4800600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TextBox 5"/>
          <p:cNvSpPr txBox="1">
            <a:spLocks noChangeArrowheads="1"/>
          </p:cNvSpPr>
          <p:nvPr/>
        </p:nvSpPr>
        <p:spPr bwMode="auto">
          <a:xfrm>
            <a:off x="5562600" y="4419600"/>
            <a:ext cx="32004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Arial" panose="020B0604020202020204" pitchFamily="34" charset="0"/>
              </a:rPr>
              <a:t>Memahami penyebab untuk meningkatkan/ memperbaiki desain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 descr="bakar ara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8" y="791657"/>
            <a:ext cx="9108141" cy="6163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800600" y="1992591"/>
            <a:ext cx="4114800" cy="3657600"/>
          </a:xfrm>
          <a:prstGeom prst="cloudCallou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196" name="TextBox 5"/>
          <p:cNvSpPr txBox="1">
            <a:spLocks noChangeArrowheads="1"/>
          </p:cNvSpPr>
          <p:nvPr/>
        </p:nvSpPr>
        <p:spPr bwMode="auto">
          <a:xfrm>
            <a:off x="5334000" y="2971800"/>
            <a:ext cx="30480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 err="1">
                <a:solidFill>
                  <a:srgbClr val="FF0000"/>
                </a:solidFill>
                <a:latin typeface="Arial" panose="020B0604020202020204" pitchFamily="34" charset="0"/>
              </a:rPr>
              <a:t>Mengapa</a:t>
            </a:r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b="1" dirty="0" err="1">
                <a:solidFill>
                  <a:srgbClr val="FF0000"/>
                </a:solidFill>
                <a:latin typeface="Arial" panose="020B0604020202020204" pitchFamily="34" charset="0"/>
              </a:rPr>
              <a:t>ada</a:t>
            </a:r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b="1" dirty="0" err="1">
                <a:solidFill>
                  <a:srgbClr val="FF0000"/>
                </a:solidFill>
                <a:latin typeface="Arial" panose="020B0604020202020204" pitchFamily="34" charset="0"/>
              </a:rPr>
              <a:t>api</a:t>
            </a:r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 di </a:t>
            </a:r>
            <a:r>
              <a:rPr lang="en-US" altLang="en-US" b="1" dirty="0" err="1">
                <a:solidFill>
                  <a:srgbClr val="FF0000"/>
                </a:solidFill>
                <a:latin typeface="Arial" panose="020B0604020202020204" pitchFamily="34" charset="0"/>
              </a:rPr>
              <a:t>tepi</a:t>
            </a:r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b="1" dirty="0" err="1">
                <a:solidFill>
                  <a:srgbClr val="FF0000"/>
                </a:solidFill>
                <a:latin typeface="Arial" panose="020B0604020202020204" pitchFamily="34" charset="0"/>
              </a:rPr>
              <a:t>jalan</a:t>
            </a:r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 yang </a:t>
            </a:r>
            <a:r>
              <a:rPr lang="en-US" altLang="en-US" b="1" dirty="0" err="1">
                <a:solidFill>
                  <a:srgbClr val="FF0000"/>
                </a:solidFill>
                <a:latin typeface="Arial" panose="020B0604020202020204" pitchFamily="34" charset="0"/>
              </a:rPr>
              <a:t>sepi</a:t>
            </a:r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 ?</a:t>
            </a:r>
          </a:p>
        </p:txBody>
      </p:sp>
      <p:sp>
        <p:nvSpPr>
          <p:cNvPr id="819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870ACA2-28B1-4AC2-B54C-52CB96BB4F4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311" y="791657"/>
            <a:ext cx="5004437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</a:rPr>
              <a:t>Api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dalam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kehidupan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masyarakat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sehari-hari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ctrTitle"/>
          </p:nvPr>
        </p:nvSpPr>
        <p:spPr>
          <a:xfrm>
            <a:off x="685800" y="663575"/>
            <a:ext cx="7772400" cy="1470025"/>
          </a:xfrm>
        </p:spPr>
        <p:txBody>
          <a:bodyPr/>
          <a:lstStyle/>
          <a:p>
            <a:r>
              <a:rPr lang="en-US" altLang="en-US" smtClean="0"/>
              <a:t>Aspek keselamatan kebakaran dalam bangunan gedung</a:t>
            </a:r>
          </a:p>
        </p:txBody>
      </p:sp>
      <p:sp>
        <p:nvSpPr>
          <p:cNvPr id="62467" name="TextBox 3"/>
          <p:cNvSpPr txBox="1">
            <a:spLocks noChangeArrowheads="1"/>
          </p:cNvSpPr>
          <p:nvPr/>
        </p:nvSpPr>
        <p:spPr bwMode="auto">
          <a:xfrm>
            <a:off x="762000" y="2667000"/>
            <a:ext cx="7543800" cy="267811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latin typeface="Arial" panose="020B0604020202020204" pitchFamily="34" charset="0"/>
              </a:rPr>
              <a:t>Mengingat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lebih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dari</a:t>
            </a:r>
            <a:r>
              <a:rPr lang="en-US" altLang="en-US" sz="2400" dirty="0">
                <a:latin typeface="Arial" panose="020B0604020202020204" pitchFamily="34" charset="0"/>
              </a:rPr>
              <a:t> 50% </a:t>
            </a:r>
            <a:r>
              <a:rPr lang="en-US" altLang="en-US" sz="2400" dirty="0" err="1">
                <a:latin typeface="Arial" panose="020B0604020202020204" pitchFamily="34" charset="0"/>
              </a:rPr>
              <a:t>kasus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kebakaran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berhubungan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dengan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Bangunan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Gedung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dan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Perumahan</a:t>
            </a:r>
            <a:r>
              <a:rPr lang="en-US" altLang="en-US" sz="2400" dirty="0">
                <a:latin typeface="Arial" panose="020B0604020202020204" pitchFamily="34" charset="0"/>
              </a:rPr>
              <a:t> Rakyat, </a:t>
            </a:r>
            <a:r>
              <a:rPr lang="en-US" altLang="en-US" sz="2400" dirty="0" err="1">
                <a:latin typeface="Arial" panose="020B0604020202020204" pitchFamily="34" charset="0"/>
              </a:rPr>
              <a:t>maka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sudah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sepantasnya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upaya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penanggulangan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bahaya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kebakaran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mengacu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pada</a:t>
            </a:r>
            <a:r>
              <a:rPr lang="en-US" altLang="en-US" sz="2400" dirty="0">
                <a:latin typeface="Arial" panose="020B0604020202020204" pitchFamily="34" charset="0"/>
              </a:rPr>
              <a:t> UU 28  </a:t>
            </a:r>
            <a:r>
              <a:rPr lang="en-US" altLang="en-US" sz="2400" dirty="0" err="1">
                <a:latin typeface="Arial" panose="020B0604020202020204" pitchFamily="34" charset="0"/>
              </a:rPr>
              <a:t>tahun</a:t>
            </a:r>
            <a:r>
              <a:rPr lang="en-US" altLang="en-US" sz="2400" dirty="0">
                <a:latin typeface="Arial" panose="020B0604020202020204" pitchFamily="34" charset="0"/>
              </a:rPr>
              <a:t> 2002 </a:t>
            </a:r>
            <a:r>
              <a:rPr lang="en-US" altLang="en-US" sz="2400" dirty="0" err="1">
                <a:latin typeface="Arial" panose="020B0604020202020204" pitchFamily="34" charset="0"/>
              </a:rPr>
              <a:t>tentang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Bangunan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Gedung</a:t>
            </a:r>
            <a:r>
              <a:rPr lang="en-US" altLang="en-US" sz="2400" dirty="0">
                <a:latin typeface="Arial" panose="020B0604020202020204" pitchFamily="34" charset="0"/>
              </a:rPr>
              <a:t>, PP, </a:t>
            </a:r>
            <a:r>
              <a:rPr lang="en-US" altLang="en-US" sz="2400" dirty="0" err="1">
                <a:latin typeface="Arial" panose="020B0604020202020204" pitchFamily="34" charset="0"/>
              </a:rPr>
              <a:t>Permen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terkait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serta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Perda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sebagai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turunannya</a:t>
            </a:r>
            <a:r>
              <a:rPr lang="en-US" altLang="en-US" sz="2400" dirty="0">
                <a:latin typeface="Arial" panose="020B0604020202020204" pitchFamily="34" charset="0"/>
              </a:rPr>
              <a:t>.</a:t>
            </a:r>
            <a:endParaRPr lang="en-US" altLang="en-US" sz="24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6246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8BD31B-BF01-4D2A-8C5B-A6F523350CA4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66088" cy="676275"/>
          </a:xfrm>
        </p:spPr>
        <p:txBody>
          <a:bodyPr/>
          <a:lstStyle/>
          <a:p>
            <a:pPr eaLnBrk="1" hangingPunct="1"/>
            <a:r>
              <a:rPr lang="en-US" altLang="en-US" sz="3200" b="1" smtClean="0"/>
              <a:t>Persyaratan Keandalan Bangunan Gedung :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0200" y="1700213"/>
            <a:ext cx="7081838" cy="2459037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4400" dirty="0" smtClean="0">
                <a:solidFill>
                  <a:srgbClr val="FF0000"/>
                </a:solidFill>
              </a:rPr>
              <a:t>1. </a:t>
            </a:r>
            <a:r>
              <a:rPr lang="en-US" sz="4400" dirty="0" err="1" smtClean="0">
                <a:solidFill>
                  <a:srgbClr val="FF0000"/>
                </a:solidFill>
              </a:rPr>
              <a:t>Persyaratan</a:t>
            </a:r>
            <a:r>
              <a:rPr lang="en-US" sz="4400" dirty="0" smtClean="0">
                <a:solidFill>
                  <a:srgbClr val="FF0000"/>
                </a:solidFill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</a:rPr>
              <a:t>Keselamatan</a:t>
            </a:r>
            <a:r>
              <a:rPr lang="en-US" sz="4400" dirty="0" smtClean="0">
                <a:solidFill>
                  <a:srgbClr val="FF0000"/>
                </a:solidFill>
              </a:rPr>
              <a:t> 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dirty="0" smtClean="0"/>
              <a:t>2. </a:t>
            </a:r>
            <a:r>
              <a:rPr lang="en-US" dirty="0" err="1" smtClean="0"/>
              <a:t>Persyaratan</a:t>
            </a:r>
            <a:r>
              <a:rPr lang="en-US" dirty="0" smtClean="0"/>
              <a:t> </a:t>
            </a:r>
            <a:r>
              <a:rPr lang="en-US" dirty="0" err="1" smtClean="0"/>
              <a:t>Kesehatan</a:t>
            </a:r>
            <a:endParaRPr lang="en-US" dirty="0" smtClean="0"/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dirty="0" smtClean="0"/>
              <a:t>3. </a:t>
            </a:r>
            <a:r>
              <a:rPr lang="en-US" dirty="0" err="1" smtClean="0"/>
              <a:t>Persyaratan</a:t>
            </a:r>
            <a:r>
              <a:rPr lang="en-US" dirty="0" smtClean="0"/>
              <a:t> </a:t>
            </a:r>
            <a:r>
              <a:rPr lang="en-US" dirty="0" err="1" smtClean="0"/>
              <a:t>Kenyamanan</a:t>
            </a:r>
            <a:endParaRPr lang="en-US" dirty="0" smtClean="0"/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dirty="0" smtClean="0"/>
              <a:t>4. </a:t>
            </a:r>
            <a:r>
              <a:rPr lang="en-US" dirty="0" err="1" smtClean="0"/>
              <a:t>Persyaratan</a:t>
            </a:r>
            <a:r>
              <a:rPr lang="en-US" dirty="0" smtClean="0"/>
              <a:t> </a:t>
            </a:r>
            <a:r>
              <a:rPr lang="en-US" dirty="0" err="1" smtClean="0"/>
              <a:t>Kemudahan</a:t>
            </a:r>
            <a:endParaRPr lang="en-US" dirty="0" smtClean="0"/>
          </a:p>
        </p:txBody>
      </p:sp>
      <p:sp>
        <p:nvSpPr>
          <p:cNvPr id="64516" name="TextBox 3">
            <a:hlinkClick r:id="rId3" action="ppaction://hlinkfile"/>
          </p:cNvPr>
          <p:cNvSpPr txBox="1">
            <a:spLocks noChangeArrowheads="1"/>
          </p:cNvSpPr>
          <p:nvPr/>
        </p:nvSpPr>
        <p:spPr bwMode="auto">
          <a:xfrm>
            <a:off x="762000" y="4572000"/>
            <a:ext cx="7543800" cy="120015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Saat ini sudah ada pembangunan bangunan gedung “sangat tinggi”, dengan ketinggian lebih dari 40 lantai, dengan Bismen lebih dari 3 lapis ke bawah tanah. </a:t>
            </a:r>
          </a:p>
        </p:txBody>
      </p:sp>
      <p:sp>
        <p:nvSpPr>
          <p:cNvPr id="6451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8A4E4CA-DBE5-40EC-A3C7-D3E6DC995C65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333375"/>
            <a:ext cx="7543800" cy="1431925"/>
          </a:xfrm>
        </p:spPr>
        <p:txBody>
          <a:bodyPr/>
          <a:lstStyle/>
          <a:p>
            <a:pPr eaLnBrk="1" hangingPunct="1"/>
            <a:r>
              <a:rPr lang="en-US" altLang="en-US" sz="3200" smtClean="0"/>
              <a:t>Sistem Keselamatan dan Proteksi Kebakaran pada Bangunan Gedung: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2217738"/>
            <a:ext cx="8202613" cy="28876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 smtClean="0"/>
              <a:t>UU no. 28 tahun 2002 tentang bangunan gedung, Paragraf 2,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smtClean="0"/>
              <a:t>	pasal 17 ayat (3) mempersyaratkan bahwa: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40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smtClean="0"/>
              <a:t>	- Persyaratan kemampuan bangunan gedung dalam mencegah dan   menanggulangi gahaya kebakaran sebagaimana dimaksud dalam  ayat (1) merupakan kemampuan bangunan gedung untuk  melakukan pengamanan terhadap bahaya kebakaran melalui Proteksi Pasif dan/atau Proteksi aktif</a:t>
            </a:r>
          </a:p>
        </p:txBody>
      </p:sp>
      <p:sp>
        <p:nvSpPr>
          <p:cNvPr id="6656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D1F3AB-F45B-4697-AB5A-DE983184859A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895600" cy="1143000"/>
          </a:xfrm>
        </p:spPr>
        <p:txBody>
          <a:bodyPr/>
          <a:lstStyle/>
          <a:p>
            <a:pPr algn="l"/>
            <a:r>
              <a:rPr lang="en-US" altLang="en-US" sz="3200" smtClean="0"/>
              <a:t>Proteksi kebakaran</a:t>
            </a:r>
          </a:p>
        </p:txBody>
      </p:sp>
      <p:sp>
        <p:nvSpPr>
          <p:cNvPr id="6861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ACF51D-4560-460A-80CB-D7ACA073FB80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pic>
        <p:nvPicPr>
          <p:cNvPr id="68612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28600"/>
            <a:ext cx="5688013" cy="620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3" name="TextBox 3"/>
          <p:cNvSpPr txBox="1">
            <a:spLocks noChangeArrowheads="1"/>
          </p:cNvSpPr>
          <p:nvPr/>
        </p:nvSpPr>
        <p:spPr bwMode="auto">
          <a:xfrm>
            <a:off x="684213" y="6356350"/>
            <a:ext cx="2082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[A.K. Gupta, 2001]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724400" cy="1143000"/>
          </a:xfrm>
        </p:spPr>
        <p:txBody>
          <a:bodyPr/>
          <a:lstStyle/>
          <a:p>
            <a:r>
              <a:rPr lang="en-US" altLang="en-US" sz="3600" smtClean="0"/>
              <a:t>Jarak antar bangunan</a:t>
            </a:r>
          </a:p>
        </p:txBody>
      </p:sp>
      <p:sp>
        <p:nvSpPr>
          <p:cNvPr id="6963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B73E713-035E-4B13-8FA5-E3A23707F42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pic>
        <p:nvPicPr>
          <p:cNvPr id="6963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3" y="876300"/>
            <a:ext cx="4986337" cy="264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7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381000"/>
            <a:ext cx="36195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8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4191000"/>
            <a:ext cx="6202362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9" name="TextBox 4"/>
          <p:cNvSpPr txBox="1">
            <a:spLocks noChangeArrowheads="1"/>
          </p:cNvSpPr>
          <p:nvPr/>
        </p:nvSpPr>
        <p:spPr bwMode="auto">
          <a:xfrm>
            <a:off x="93663" y="3606800"/>
            <a:ext cx="2857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[K. Himoto, et al., 2008]</a:t>
            </a:r>
          </a:p>
        </p:txBody>
      </p:sp>
      <p:sp>
        <p:nvSpPr>
          <p:cNvPr id="69640" name="TextBox 7"/>
          <p:cNvSpPr txBox="1">
            <a:spLocks noChangeArrowheads="1"/>
          </p:cNvSpPr>
          <p:nvPr/>
        </p:nvSpPr>
        <p:spPr bwMode="auto">
          <a:xfrm>
            <a:off x="4114800" y="6345238"/>
            <a:ext cx="3505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[Permen PU No. 26 Tahun 2008]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685800"/>
            <a:ext cx="8604250" cy="5114925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z="1800" b="1" dirty="0" err="1" smtClean="0">
                <a:solidFill>
                  <a:srgbClr val="FF0000"/>
                </a:solidFill>
              </a:rPr>
              <a:t>Sarana</a:t>
            </a:r>
            <a:r>
              <a:rPr lang="en-US" altLang="en-US" sz="18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1800" b="1" dirty="0" err="1" smtClean="0">
                <a:solidFill>
                  <a:srgbClr val="FF0000"/>
                </a:solidFill>
              </a:rPr>
              <a:t>Penyelamatan</a:t>
            </a:r>
            <a:r>
              <a:rPr lang="en-US" altLang="en-US" sz="18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1800" b="1" dirty="0" err="1" smtClean="0">
                <a:solidFill>
                  <a:srgbClr val="FF0000"/>
                </a:solidFill>
              </a:rPr>
              <a:t>Jiwa</a:t>
            </a:r>
            <a:endParaRPr lang="en-US" altLang="en-US" sz="1800" b="1" dirty="0" smtClean="0">
              <a:solidFill>
                <a:srgbClr val="FF0000"/>
              </a:solidFill>
            </a:endParaRPr>
          </a:p>
          <a:p>
            <a:pPr marL="742950" lvl="2" indent="-342900" eaLnBrk="1" hangingPunct="1">
              <a:spcBef>
                <a:spcPct val="0"/>
              </a:spcBef>
              <a:buFontTx/>
              <a:buChar char="-"/>
            </a:pPr>
            <a:r>
              <a:rPr lang="en-US" altLang="en-US" sz="1600" b="1" dirty="0" err="1" smtClean="0"/>
              <a:t>Penyediaan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tanda</a:t>
            </a:r>
            <a:r>
              <a:rPr lang="en-US" altLang="en-US" sz="1600" b="1" dirty="0" smtClean="0"/>
              <a:t> (signage) </a:t>
            </a:r>
            <a:r>
              <a:rPr lang="en-US" altLang="en-US" sz="1600" b="1" dirty="0" err="1" smtClean="0"/>
              <a:t>dan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sarana</a:t>
            </a:r>
            <a:r>
              <a:rPr lang="en-US" altLang="en-US" sz="1600" b="1" dirty="0" smtClean="0"/>
              <a:t> /</a:t>
            </a:r>
            <a:r>
              <a:rPr lang="en-US" altLang="en-US" sz="1600" b="1" dirty="0" err="1" smtClean="0"/>
              <a:t>jalur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evakuasi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dalam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bangunan</a:t>
            </a:r>
            <a:r>
              <a:rPr lang="en-US" altLang="en-US" sz="1600" b="1" dirty="0" smtClean="0"/>
              <a:t> yang </a:t>
            </a:r>
            <a:r>
              <a:rPr lang="en-US" altLang="en-US" sz="1600" b="1" dirty="0" err="1" smtClean="0"/>
              <a:t>tidak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terhalang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dan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terjaga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kondisinya</a:t>
            </a:r>
            <a:r>
              <a:rPr lang="en-US" altLang="en-US" sz="1600" b="1" dirty="0" smtClean="0"/>
              <a:t>, </a:t>
            </a:r>
            <a:r>
              <a:rPr lang="en-US" altLang="en-US" sz="1600" b="1" dirty="0" err="1" smtClean="0"/>
              <a:t>sehingga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dalam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keadaan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darurat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evakuasi</a:t>
            </a:r>
            <a:r>
              <a:rPr lang="en-US" altLang="en-US" sz="1600" b="1" dirty="0" smtClean="0"/>
              <a:t>  </a:t>
            </a:r>
            <a:r>
              <a:rPr lang="en-US" altLang="en-US" sz="1600" b="1" dirty="0" err="1" smtClean="0"/>
              <a:t>menuju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tempat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berhimpun</a:t>
            </a:r>
            <a:r>
              <a:rPr lang="en-US" altLang="en-US" sz="1600" b="1" dirty="0" smtClean="0"/>
              <a:t> (assembly point) </a:t>
            </a:r>
            <a:r>
              <a:rPr lang="en-US" altLang="en-US" sz="1600" b="1" dirty="0" err="1" smtClean="0"/>
              <a:t>dapat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dilakukan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dengan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selamat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dan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tanpa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hambatan</a:t>
            </a:r>
            <a:endParaRPr lang="en-US" altLang="en-US" sz="1600" b="1" dirty="0" smtClean="0"/>
          </a:p>
          <a:p>
            <a:pPr marL="742950" lvl="2" indent="-342900" eaLnBrk="1" hangingPunct="1">
              <a:spcBef>
                <a:spcPct val="0"/>
              </a:spcBef>
              <a:buFontTx/>
              <a:buChar char="-"/>
            </a:pPr>
            <a:r>
              <a:rPr lang="en-US" altLang="en-US" sz="1600" b="1" dirty="0" err="1" smtClean="0"/>
              <a:t>Tersedia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dan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berfungsinya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alat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komunikasi</a:t>
            </a:r>
            <a:r>
              <a:rPr lang="en-US" altLang="en-US" sz="1600" b="1" dirty="0" smtClean="0"/>
              <a:t> internal di </a:t>
            </a:r>
            <a:r>
              <a:rPr lang="en-US" altLang="en-US" sz="1600" b="1" dirty="0" err="1" smtClean="0"/>
              <a:t>dalam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bangunan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seperti</a:t>
            </a:r>
            <a:r>
              <a:rPr lang="en-US" altLang="en-US" sz="1600" b="1" dirty="0" smtClean="0"/>
              <a:t> public </a:t>
            </a:r>
            <a:r>
              <a:rPr lang="en-US" altLang="en-US" sz="1600" b="1" dirty="0" err="1" smtClean="0"/>
              <a:t>addess</a:t>
            </a:r>
            <a:r>
              <a:rPr lang="en-US" altLang="en-US" sz="1600" b="1" dirty="0" smtClean="0"/>
              <a:t>, </a:t>
            </a:r>
            <a:r>
              <a:rPr lang="en-US" altLang="en-US" sz="1600" b="1" dirty="0" err="1" smtClean="0"/>
              <a:t>telepon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kebakaran</a:t>
            </a:r>
            <a:endParaRPr lang="en-US" altLang="en-US" sz="1600" b="1" dirty="0" smtClean="0"/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1800" b="1" dirty="0" smtClean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1800" b="1" dirty="0" err="1" smtClean="0">
                <a:solidFill>
                  <a:srgbClr val="FF0000"/>
                </a:solidFill>
              </a:rPr>
              <a:t>Proteksi</a:t>
            </a:r>
            <a:r>
              <a:rPr lang="en-US" altLang="en-US" sz="18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1800" b="1" dirty="0" err="1" smtClean="0">
                <a:solidFill>
                  <a:srgbClr val="FF0000"/>
                </a:solidFill>
              </a:rPr>
              <a:t>pasif</a:t>
            </a:r>
            <a:endParaRPr lang="en-US" altLang="en-US" sz="1800" b="1" dirty="0" smtClean="0">
              <a:solidFill>
                <a:srgbClr val="FF0000"/>
              </a:solidFill>
            </a:endParaRPr>
          </a:p>
          <a:p>
            <a:pPr lvl="1" eaLnBrk="1" hangingPunct="1">
              <a:spcBef>
                <a:spcPct val="0"/>
              </a:spcBef>
            </a:pPr>
            <a:r>
              <a:rPr lang="en-US" altLang="en-US" sz="1600" b="1" dirty="0" err="1" smtClean="0"/>
              <a:t>Rancangan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fisik</a:t>
            </a:r>
            <a:r>
              <a:rPr lang="en-US" altLang="en-US" sz="1600" b="1" dirty="0" smtClean="0"/>
              <a:t>, material </a:t>
            </a:r>
            <a:r>
              <a:rPr lang="en-US" altLang="en-US" sz="1600" b="1" dirty="0" err="1" smtClean="0"/>
              <a:t>dan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isi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bangunan</a:t>
            </a:r>
            <a:r>
              <a:rPr lang="en-US" altLang="en-US" sz="1600" b="1" dirty="0" smtClean="0"/>
              <a:t>, </a:t>
            </a:r>
            <a:r>
              <a:rPr lang="en-US" altLang="en-US" sz="1600" b="1" dirty="0" err="1" smtClean="0"/>
              <a:t>serta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operasi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bangunan</a:t>
            </a:r>
            <a:r>
              <a:rPr lang="en-US" altLang="en-US" sz="1600" b="1" dirty="0" smtClean="0"/>
              <a:t>, </a:t>
            </a:r>
            <a:r>
              <a:rPr lang="en-US" altLang="en-US" sz="1600" b="1" dirty="0" err="1" smtClean="0"/>
              <a:t>sedemikian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sehingga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dalam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periode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penggunaannya</a:t>
            </a:r>
            <a:r>
              <a:rPr lang="en-US" altLang="en-US" sz="1600" b="1" dirty="0" smtClean="0"/>
              <a:t>, </a:t>
            </a:r>
            <a:r>
              <a:rPr lang="en-US" altLang="en-US" sz="1600" b="1" dirty="0" err="1" smtClean="0"/>
              <a:t>beban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api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dapat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dijaga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serendah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mungkin</a:t>
            </a:r>
            <a:r>
              <a:rPr lang="en-US" altLang="en-US" sz="1600" b="1" dirty="0" smtClean="0"/>
              <a:t>. 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1600" b="1" dirty="0" err="1" smtClean="0"/>
              <a:t>Prasarana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penanggulangan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bahaya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kebakaran</a:t>
            </a:r>
            <a:r>
              <a:rPr lang="en-US" altLang="en-US" sz="1600" b="1" dirty="0" smtClean="0"/>
              <a:t>, </a:t>
            </a:r>
            <a:r>
              <a:rPr lang="en-US" altLang="en-US" sz="1600" b="1" dirty="0" err="1" smtClean="0"/>
              <a:t>termasuk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struktur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bangunan</a:t>
            </a:r>
            <a:r>
              <a:rPr lang="en-US" altLang="en-US" sz="1600" b="1" dirty="0" smtClean="0"/>
              <a:t>, </a:t>
            </a:r>
            <a:r>
              <a:rPr lang="en-US" altLang="en-US" sz="1600" b="1" dirty="0" err="1" smtClean="0"/>
              <a:t>kompartemenisasi</a:t>
            </a:r>
            <a:r>
              <a:rPr lang="en-US" altLang="en-US" sz="1600" b="1" dirty="0" smtClean="0"/>
              <a:t> yang </a:t>
            </a:r>
            <a:r>
              <a:rPr lang="en-US" altLang="en-US" sz="1600" b="1" dirty="0" err="1" smtClean="0"/>
              <a:t>tahan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api</a:t>
            </a:r>
            <a:endParaRPr lang="en-US" altLang="en-US" sz="1600" b="1" dirty="0" smtClean="0"/>
          </a:p>
          <a:p>
            <a:pPr lvl="1" eaLnBrk="1" hangingPunct="1">
              <a:spcBef>
                <a:spcPct val="0"/>
              </a:spcBef>
            </a:pPr>
            <a:endParaRPr lang="en-US" altLang="en-US" sz="1800" b="1" dirty="0" smtClean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1800" b="1" dirty="0" err="1" smtClean="0">
                <a:solidFill>
                  <a:srgbClr val="FF0000"/>
                </a:solidFill>
              </a:rPr>
              <a:t>Proteksi</a:t>
            </a:r>
            <a:r>
              <a:rPr lang="en-US" altLang="en-US" sz="18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1800" b="1" dirty="0" err="1" smtClean="0">
                <a:solidFill>
                  <a:srgbClr val="FF0000"/>
                </a:solidFill>
              </a:rPr>
              <a:t>aktif</a:t>
            </a:r>
            <a:r>
              <a:rPr lang="en-US" altLang="en-US" sz="1800" b="1" dirty="0" smtClean="0">
                <a:solidFill>
                  <a:srgbClr val="FF0000"/>
                </a:solidFill>
              </a:rPr>
              <a:t> 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1600" b="1" dirty="0" err="1" smtClean="0"/>
              <a:t>Sistem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deteksi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dan</a:t>
            </a:r>
            <a:r>
              <a:rPr lang="en-US" altLang="en-US" sz="1600" b="1" dirty="0" smtClean="0"/>
              <a:t> alarm </a:t>
            </a:r>
            <a:r>
              <a:rPr lang="en-US" altLang="en-US" sz="1600" b="1" dirty="0" err="1" smtClean="0"/>
              <a:t>kebakaran</a:t>
            </a:r>
            <a:r>
              <a:rPr lang="en-US" altLang="en-US" sz="1600" b="1" dirty="0" smtClean="0"/>
              <a:t> 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1600" b="1" dirty="0" err="1" smtClean="0"/>
              <a:t>Sistem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pemadam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kebakaran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terdiri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dari</a:t>
            </a:r>
            <a:r>
              <a:rPr lang="en-US" altLang="en-US" sz="1600" b="1" dirty="0" smtClean="0"/>
              <a:t> APAR, </a:t>
            </a:r>
            <a:r>
              <a:rPr lang="en-US" altLang="en-US" sz="1600" b="1" dirty="0" err="1" smtClean="0"/>
              <a:t>sistem</a:t>
            </a:r>
            <a:r>
              <a:rPr lang="en-US" altLang="en-US" sz="1600" b="1" dirty="0" smtClean="0"/>
              <a:t> hydrant </a:t>
            </a:r>
            <a:r>
              <a:rPr lang="en-US" altLang="en-US" sz="1600" b="1" dirty="0" err="1" smtClean="0"/>
              <a:t>kebakaran</a:t>
            </a:r>
            <a:r>
              <a:rPr lang="en-US" altLang="en-US" sz="1600" b="1" dirty="0" smtClean="0"/>
              <a:t>, </a:t>
            </a:r>
            <a:r>
              <a:rPr lang="en-US" altLang="en-US" sz="1600" b="1" dirty="0" err="1" smtClean="0"/>
              <a:t>sistem</a:t>
            </a:r>
            <a:r>
              <a:rPr lang="en-US" altLang="en-US" sz="1600" b="1" dirty="0" smtClean="0"/>
              <a:t> Sprinkler </a:t>
            </a:r>
            <a:r>
              <a:rPr lang="en-US" altLang="en-US" sz="1600" b="1" dirty="0" err="1" smtClean="0"/>
              <a:t>kebakaran</a:t>
            </a:r>
            <a:r>
              <a:rPr lang="en-US" altLang="en-US" sz="1600" b="1" dirty="0" smtClean="0"/>
              <a:t>, </a:t>
            </a:r>
            <a:r>
              <a:rPr lang="en-US" altLang="en-US" sz="1600" b="1" dirty="0" err="1" smtClean="0"/>
              <a:t>sistem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pengendalian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asap</a:t>
            </a:r>
            <a:r>
              <a:rPr lang="en-US" altLang="en-US" sz="1600" b="1" dirty="0" smtClean="0"/>
              <a:t>, </a:t>
            </a:r>
            <a:r>
              <a:rPr lang="en-US" altLang="en-US" sz="1600" b="1" dirty="0" err="1" smtClean="0"/>
              <a:t>instalasi</a:t>
            </a:r>
            <a:r>
              <a:rPr lang="en-US" altLang="en-US" sz="1600" b="1" dirty="0" smtClean="0"/>
              <a:t> Lift </a:t>
            </a:r>
            <a:r>
              <a:rPr lang="en-US" altLang="en-US" sz="1600" b="1" dirty="0" err="1" smtClean="0"/>
              <a:t>Kebakaran</a:t>
            </a:r>
            <a:r>
              <a:rPr lang="en-US" altLang="en-US" sz="1600" b="1" dirty="0" smtClean="0"/>
              <a:t>, </a:t>
            </a:r>
            <a:r>
              <a:rPr lang="en-US" altLang="en-US" sz="1600" b="1" dirty="0" err="1" smtClean="0"/>
              <a:t>Pencahayaan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darurat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dan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tanda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penunjuk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arah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dan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Pusat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Pengendali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Kebakaran</a:t>
            </a:r>
            <a:r>
              <a:rPr lang="en-US" altLang="en-US" sz="1600" b="1" dirty="0" smtClean="0"/>
              <a:t>.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1600" b="1" dirty="0" err="1" smtClean="0"/>
              <a:t>Akses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mobil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kebakaran</a:t>
            </a:r>
            <a:r>
              <a:rPr lang="en-US" altLang="en-US" sz="1600" b="1" dirty="0" smtClean="0"/>
              <a:t> yang </a:t>
            </a:r>
            <a:r>
              <a:rPr lang="en-US" altLang="en-US" sz="1600" b="1" dirty="0" err="1" smtClean="0"/>
              <a:t>cukup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sehingga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memudahkan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mobil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pemadam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kebakaran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bersirkulasi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tanpa</a:t>
            </a:r>
            <a:r>
              <a:rPr lang="en-US" altLang="en-US" sz="1600" b="1" dirty="0" smtClean="0"/>
              <a:t> </a:t>
            </a:r>
            <a:r>
              <a:rPr lang="en-US" altLang="en-US" sz="1600" b="1" dirty="0" err="1" smtClean="0"/>
              <a:t>hambatan</a:t>
            </a:r>
            <a:endParaRPr lang="en-US" altLang="en-US" sz="1600" b="1" dirty="0" smtClean="0"/>
          </a:p>
          <a:p>
            <a:pPr lvl="1" eaLnBrk="1" hangingPunct="1">
              <a:spcBef>
                <a:spcPct val="0"/>
              </a:spcBef>
            </a:pPr>
            <a:endParaRPr lang="en-US" altLang="en-US" sz="1600" b="1" dirty="0" smtClean="0"/>
          </a:p>
          <a:p>
            <a:pPr eaLnBrk="1" hangingPunct="1"/>
            <a:r>
              <a:rPr lang="en-US" altLang="en-US" sz="18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Building Fire Safety Management</a:t>
            </a:r>
          </a:p>
          <a:p>
            <a:pPr eaLnBrk="1" hangingPunct="1"/>
            <a:r>
              <a:rPr lang="en-US" altLang="en-US" sz="18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Fireman and Fire Engine access</a:t>
            </a:r>
          </a:p>
          <a:p>
            <a:pPr lvl="1" eaLnBrk="1" hangingPunct="1">
              <a:spcBef>
                <a:spcPct val="0"/>
              </a:spcBef>
            </a:pPr>
            <a:endParaRPr lang="en-US" altLang="en-US" sz="1800" b="1" dirty="0" smtClean="0"/>
          </a:p>
          <a:p>
            <a:pPr lvl="1" eaLnBrk="1" hangingPunct="1">
              <a:spcBef>
                <a:spcPct val="0"/>
              </a:spcBef>
            </a:pPr>
            <a:endParaRPr lang="en-US" altLang="en-US" sz="1800" b="1" dirty="0" smtClean="0"/>
          </a:p>
          <a:p>
            <a:pPr eaLnBrk="1" hangingPunct="1">
              <a:spcBef>
                <a:spcPct val="0"/>
              </a:spcBef>
            </a:pPr>
            <a:endParaRPr lang="en-US" altLang="en-US" sz="1800" b="1" dirty="0" smtClean="0"/>
          </a:p>
        </p:txBody>
      </p:sp>
      <p:sp>
        <p:nvSpPr>
          <p:cNvPr id="70659" name="Rectangle 2"/>
          <p:cNvSpPr>
            <a:spLocks noChangeArrowheads="1"/>
          </p:cNvSpPr>
          <p:nvPr/>
        </p:nvSpPr>
        <p:spPr bwMode="auto">
          <a:xfrm>
            <a:off x="457200" y="182563"/>
            <a:ext cx="7993063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</a:rPr>
              <a:t/>
            </a:r>
            <a:br>
              <a:rPr lang="en-US" altLang="en-US" sz="2800">
                <a:solidFill>
                  <a:schemeClr val="tx2"/>
                </a:solidFill>
              </a:rPr>
            </a:br>
            <a:r>
              <a:rPr lang="en-US" altLang="en-US" sz="2800">
                <a:solidFill>
                  <a:schemeClr val="tx2"/>
                </a:solidFill>
              </a:rPr>
              <a:t>Sistem Keselamatan dan Proteksi kebakaran bangunan dapat meliputi : </a:t>
            </a:r>
            <a:br>
              <a:rPr lang="en-US" altLang="en-US" sz="2800">
                <a:solidFill>
                  <a:schemeClr val="tx2"/>
                </a:solidFill>
              </a:rPr>
            </a:br>
            <a:endParaRPr lang="en-US" altLang="en-US" sz="2800">
              <a:solidFill>
                <a:schemeClr val="tx2"/>
              </a:solidFill>
            </a:endParaRPr>
          </a:p>
        </p:txBody>
      </p:sp>
      <p:sp>
        <p:nvSpPr>
          <p:cNvPr id="7066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987C-62AF-4D55-8033-C3753765E6D8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Jumlah Exit</a:t>
            </a:r>
          </a:p>
        </p:txBody>
      </p:sp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295400"/>
            <a:ext cx="6400800" cy="5133975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72708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766050" y="295275"/>
            <a:ext cx="628650" cy="7683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828CE6-9009-4E7A-806D-172D2488AB75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Oval 28"/>
          <p:cNvSpPr>
            <a:spLocks noChangeArrowheads="1"/>
          </p:cNvSpPr>
          <p:nvPr/>
        </p:nvSpPr>
        <p:spPr bwMode="auto">
          <a:xfrm>
            <a:off x="304800" y="3362325"/>
            <a:ext cx="914400" cy="914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  <p:sp>
        <p:nvSpPr>
          <p:cNvPr id="73731" name="Text Box 27"/>
          <p:cNvSpPr txBox="1">
            <a:spLocks noChangeArrowheads="1"/>
          </p:cNvSpPr>
          <p:nvPr/>
        </p:nvSpPr>
        <p:spPr bwMode="auto">
          <a:xfrm>
            <a:off x="381000" y="3657600"/>
            <a:ext cx="76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FF3300"/>
                </a:solidFill>
                <a:latin typeface="Arial" panose="020B0604020202020204" pitchFamily="34" charset="0"/>
              </a:rPr>
              <a:t>AMDAL</a:t>
            </a:r>
          </a:p>
        </p:txBody>
      </p:sp>
      <p:sp>
        <p:nvSpPr>
          <p:cNvPr id="73732" name="AutoShape 4"/>
          <p:cNvSpPr>
            <a:spLocks noChangeArrowheads="1"/>
          </p:cNvSpPr>
          <p:nvPr/>
        </p:nvSpPr>
        <p:spPr bwMode="auto">
          <a:xfrm>
            <a:off x="1447800" y="685800"/>
            <a:ext cx="7239000" cy="381000"/>
          </a:xfrm>
          <a:prstGeom prst="flowChartDocumen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>
          <a:xfrm>
            <a:off x="590550" y="155575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err="1" smtClean="0"/>
              <a:t>Lingkup</a:t>
            </a:r>
            <a:r>
              <a:rPr lang="en-US" sz="2400" dirty="0" smtClean="0"/>
              <a:t> </a:t>
            </a:r>
            <a:r>
              <a:rPr lang="en-US" sz="2400" dirty="0" err="1" smtClean="0"/>
              <a:t>Proses</a:t>
            </a:r>
            <a:r>
              <a:rPr lang="en-US" sz="2400" dirty="0" smtClean="0"/>
              <a:t> </a:t>
            </a:r>
            <a:r>
              <a:rPr lang="en-US" sz="2400" dirty="0" err="1" smtClean="0"/>
              <a:t>Penyelenggaraan</a:t>
            </a:r>
            <a:r>
              <a:rPr lang="en-US" sz="2400" dirty="0" smtClean="0"/>
              <a:t> </a:t>
            </a:r>
            <a:r>
              <a:rPr lang="en-US" sz="2400" dirty="0" err="1" smtClean="0"/>
              <a:t>Bangunan</a:t>
            </a:r>
            <a:r>
              <a:rPr lang="en-US" sz="2400" dirty="0" smtClean="0"/>
              <a:t> </a:t>
            </a:r>
            <a:r>
              <a:rPr lang="en-US" sz="2400" dirty="0" err="1" smtClean="0"/>
              <a:t>Gedung</a:t>
            </a:r>
            <a:r>
              <a:rPr lang="en-US" sz="2400" dirty="0" smtClean="0"/>
              <a:t> </a:t>
            </a:r>
            <a:r>
              <a:rPr lang="en-US" sz="2400" dirty="0" err="1" smtClean="0"/>
              <a:t>serta</a:t>
            </a:r>
            <a:r>
              <a:rPr lang="en-US" sz="2400" dirty="0" smtClean="0"/>
              <a:t> </a:t>
            </a:r>
            <a:r>
              <a:rPr lang="en-US" sz="2400" dirty="0" err="1" smtClean="0"/>
              <a:t>Proses</a:t>
            </a:r>
            <a:r>
              <a:rPr lang="en-US" sz="2400" dirty="0" smtClean="0"/>
              <a:t> </a:t>
            </a:r>
            <a:r>
              <a:rPr lang="en-US" sz="2400" dirty="0" err="1" smtClean="0"/>
              <a:t>Perijinannya</a:t>
            </a:r>
            <a:endParaRPr lang="en-US" sz="2400" dirty="0" smtClean="0"/>
          </a:p>
        </p:txBody>
      </p:sp>
      <p:sp>
        <p:nvSpPr>
          <p:cNvPr id="73734" name="Text Box 7"/>
          <p:cNvSpPr txBox="1">
            <a:spLocks noChangeArrowheads="1"/>
          </p:cNvSpPr>
          <p:nvPr/>
        </p:nvSpPr>
        <p:spPr bwMode="auto">
          <a:xfrm>
            <a:off x="1447800" y="838200"/>
            <a:ext cx="7239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200" b="1">
                <a:solidFill>
                  <a:srgbClr val="003300"/>
                </a:solidFill>
                <a:latin typeface="BernhardMod BT"/>
              </a:rPr>
              <a:t>UU, PERATURAN, PEDOMAN, STANDAR TEKNIS BG, PERDA</a:t>
            </a:r>
          </a:p>
        </p:txBody>
      </p:sp>
      <p:sp>
        <p:nvSpPr>
          <p:cNvPr id="73735" name="Line 9"/>
          <p:cNvSpPr>
            <a:spLocks noChangeShapeType="1"/>
          </p:cNvSpPr>
          <p:nvPr/>
        </p:nvSpPr>
        <p:spPr bwMode="auto">
          <a:xfrm>
            <a:off x="5029200" y="1066800"/>
            <a:ext cx="0" cy="3048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6" name="Oval 10"/>
          <p:cNvSpPr>
            <a:spLocks noChangeArrowheads="1"/>
          </p:cNvSpPr>
          <p:nvPr/>
        </p:nvSpPr>
        <p:spPr bwMode="auto">
          <a:xfrm>
            <a:off x="6858000" y="2741613"/>
            <a:ext cx="4572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3737" name="Rectangle 11"/>
          <p:cNvSpPr>
            <a:spLocks noChangeArrowheads="1"/>
          </p:cNvSpPr>
          <p:nvPr/>
        </p:nvSpPr>
        <p:spPr bwMode="auto">
          <a:xfrm rot="-2574590">
            <a:off x="6324600" y="2817813"/>
            <a:ext cx="304800" cy="304800"/>
          </a:xfrm>
          <a:prstGeom prst="rect">
            <a:avLst/>
          </a:prstGeom>
          <a:solidFill>
            <a:srgbClr val="FFFFCC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3738" name="Oval 12"/>
          <p:cNvSpPr>
            <a:spLocks noChangeArrowheads="1"/>
          </p:cNvSpPr>
          <p:nvPr/>
        </p:nvSpPr>
        <p:spPr bwMode="auto">
          <a:xfrm>
            <a:off x="4437063" y="2752725"/>
            <a:ext cx="387350" cy="3810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3739" name="Oval 13"/>
          <p:cNvSpPr>
            <a:spLocks noChangeArrowheads="1"/>
          </p:cNvSpPr>
          <p:nvPr/>
        </p:nvSpPr>
        <p:spPr bwMode="auto">
          <a:xfrm>
            <a:off x="3124200" y="2741613"/>
            <a:ext cx="381000" cy="3810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3740" name="Rectangle 14"/>
          <p:cNvSpPr>
            <a:spLocks noChangeArrowheads="1"/>
          </p:cNvSpPr>
          <p:nvPr/>
        </p:nvSpPr>
        <p:spPr bwMode="auto">
          <a:xfrm>
            <a:off x="2133600" y="3438525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3741" name="Text Box 15"/>
          <p:cNvSpPr txBox="1">
            <a:spLocks noChangeArrowheads="1"/>
          </p:cNvSpPr>
          <p:nvPr/>
        </p:nvSpPr>
        <p:spPr bwMode="auto">
          <a:xfrm>
            <a:off x="2057400" y="3670300"/>
            <a:ext cx="990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800" b="1">
                <a:solidFill>
                  <a:srgbClr val="FF3300"/>
                </a:solidFill>
                <a:latin typeface="Arial" panose="020B0604020202020204" pitchFamily="34" charset="0"/>
              </a:rPr>
              <a:t>PERENCANAAN</a:t>
            </a:r>
          </a:p>
        </p:txBody>
      </p:sp>
      <p:sp>
        <p:nvSpPr>
          <p:cNvPr id="73742" name="Rectangle 16"/>
          <p:cNvSpPr>
            <a:spLocks noChangeArrowheads="1"/>
          </p:cNvSpPr>
          <p:nvPr/>
        </p:nvSpPr>
        <p:spPr bwMode="auto">
          <a:xfrm>
            <a:off x="3505200" y="3438525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3743" name="Text Box 17"/>
          <p:cNvSpPr txBox="1">
            <a:spLocks noChangeArrowheads="1"/>
          </p:cNvSpPr>
          <p:nvPr/>
        </p:nvSpPr>
        <p:spPr bwMode="auto">
          <a:xfrm>
            <a:off x="3429000" y="3667125"/>
            <a:ext cx="990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800" b="1">
                <a:solidFill>
                  <a:srgbClr val="FF3300"/>
                </a:solidFill>
                <a:latin typeface="Arial" panose="020B0604020202020204" pitchFamily="34" charset="0"/>
              </a:rPr>
              <a:t>PELAKSANAAN</a:t>
            </a:r>
          </a:p>
        </p:txBody>
      </p:sp>
      <p:sp>
        <p:nvSpPr>
          <p:cNvPr id="73744" name="Rectangle 18"/>
          <p:cNvSpPr>
            <a:spLocks noChangeArrowheads="1"/>
          </p:cNvSpPr>
          <p:nvPr/>
        </p:nvSpPr>
        <p:spPr bwMode="auto">
          <a:xfrm>
            <a:off x="6172200" y="4646613"/>
            <a:ext cx="914400" cy="6096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3745" name="Text Box 19"/>
          <p:cNvSpPr txBox="1">
            <a:spLocks noChangeArrowheads="1"/>
          </p:cNvSpPr>
          <p:nvPr/>
        </p:nvSpPr>
        <p:spPr bwMode="auto">
          <a:xfrm>
            <a:off x="6172200" y="4875213"/>
            <a:ext cx="9906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800" b="1">
                <a:solidFill>
                  <a:srgbClr val="FF3300"/>
                </a:solidFill>
                <a:latin typeface="Arial" panose="020B0604020202020204" pitchFamily="34" charset="0"/>
              </a:rPr>
              <a:t>PELESTARIAN</a:t>
            </a:r>
          </a:p>
        </p:txBody>
      </p:sp>
      <p:grpSp>
        <p:nvGrpSpPr>
          <p:cNvPr id="73746" name="Group 20"/>
          <p:cNvGrpSpPr>
            <a:grpSpLocks/>
          </p:cNvGrpSpPr>
          <p:nvPr/>
        </p:nvGrpSpPr>
        <p:grpSpPr bwMode="auto">
          <a:xfrm>
            <a:off x="209550" y="2057400"/>
            <a:ext cx="1028700" cy="1146175"/>
            <a:chOff x="263" y="2057"/>
            <a:chExt cx="613" cy="701"/>
          </a:xfrm>
        </p:grpSpPr>
        <p:sp>
          <p:nvSpPr>
            <p:cNvPr id="73834" name="Oval 21"/>
            <p:cNvSpPr>
              <a:spLocks noChangeArrowheads="1"/>
            </p:cNvSpPr>
            <p:nvPr/>
          </p:nvSpPr>
          <p:spPr bwMode="auto">
            <a:xfrm>
              <a:off x="288" y="2057"/>
              <a:ext cx="576" cy="57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99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73835" name="Text Box 22"/>
            <p:cNvSpPr txBox="1">
              <a:spLocks noChangeArrowheads="1"/>
            </p:cNvSpPr>
            <p:nvPr/>
          </p:nvSpPr>
          <p:spPr bwMode="auto">
            <a:xfrm>
              <a:off x="263" y="2137"/>
              <a:ext cx="613" cy="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latin typeface="Arial" panose="020B0604020202020204" pitchFamily="34" charset="0"/>
                </a:rPr>
                <a:t>RTRW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latin typeface="Arial" panose="020B0604020202020204" pitchFamily="34" charset="0"/>
                </a:rPr>
                <a:t>KAB/KOTA/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latin typeface="Arial" panose="020B0604020202020204" pitchFamily="34" charset="0"/>
                </a:rPr>
                <a:t>Propinsi/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latin typeface="Arial" panose="020B0604020202020204" pitchFamily="34" charset="0"/>
                </a:rPr>
                <a:t>Nasional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200" b="1">
                <a:latin typeface="Arial" panose="020B0604020202020204" pitchFamily="34" charset="0"/>
              </a:endParaRPr>
            </a:p>
          </p:txBody>
        </p:sp>
      </p:grpSp>
      <p:sp>
        <p:nvSpPr>
          <p:cNvPr id="73747" name="Oval 25"/>
          <p:cNvSpPr>
            <a:spLocks noChangeArrowheads="1"/>
          </p:cNvSpPr>
          <p:nvPr/>
        </p:nvSpPr>
        <p:spPr bwMode="auto">
          <a:xfrm>
            <a:off x="304800" y="4418013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3748" name="Text Box 24"/>
          <p:cNvSpPr txBox="1">
            <a:spLocks noChangeArrowheads="1"/>
          </p:cNvSpPr>
          <p:nvPr/>
        </p:nvSpPr>
        <p:spPr bwMode="auto">
          <a:xfrm>
            <a:off x="288925" y="4545013"/>
            <a:ext cx="89535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FF3300"/>
                </a:solidFill>
                <a:latin typeface="Arial" panose="020B0604020202020204" pitchFamily="34" charset="0"/>
              </a:rPr>
              <a:t>REKOM.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FF3300"/>
                </a:solidFill>
                <a:latin typeface="Arial" panose="020B0604020202020204" pitchFamily="34" charset="0"/>
              </a:rPr>
              <a:t>INSTANSI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FF3300"/>
                </a:solidFill>
                <a:latin typeface="Arial" panose="020B0604020202020204" pitchFamily="34" charset="0"/>
              </a:rPr>
              <a:t>LAIN</a:t>
            </a:r>
          </a:p>
        </p:txBody>
      </p:sp>
      <p:sp>
        <p:nvSpPr>
          <p:cNvPr id="73749" name="Line 29"/>
          <p:cNvSpPr>
            <a:spLocks noChangeShapeType="1"/>
          </p:cNvSpPr>
          <p:nvPr/>
        </p:nvSpPr>
        <p:spPr bwMode="auto">
          <a:xfrm>
            <a:off x="1219200" y="2676525"/>
            <a:ext cx="15240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3750" name="Group 30"/>
          <p:cNvGrpSpPr>
            <a:grpSpLocks/>
          </p:cNvGrpSpPr>
          <p:nvPr/>
        </p:nvGrpSpPr>
        <p:grpSpPr bwMode="auto">
          <a:xfrm>
            <a:off x="1371600" y="2665413"/>
            <a:ext cx="762000" cy="990600"/>
            <a:chOff x="960" y="1536"/>
            <a:chExt cx="96" cy="624"/>
          </a:xfrm>
        </p:grpSpPr>
        <p:sp>
          <p:nvSpPr>
            <p:cNvPr id="73832" name="Line 31"/>
            <p:cNvSpPr>
              <a:spLocks noChangeShapeType="1"/>
            </p:cNvSpPr>
            <p:nvPr/>
          </p:nvSpPr>
          <p:spPr bwMode="auto">
            <a:xfrm>
              <a:off x="960" y="1536"/>
              <a:ext cx="0" cy="624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833" name="Line 32"/>
            <p:cNvSpPr>
              <a:spLocks noChangeShapeType="1"/>
            </p:cNvSpPr>
            <p:nvPr/>
          </p:nvSpPr>
          <p:spPr bwMode="auto">
            <a:xfrm>
              <a:off x="960" y="2160"/>
              <a:ext cx="96" cy="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3751" name="Line 33"/>
          <p:cNvSpPr>
            <a:spLocks noChangeShapeType="1"/>
          </p:cNvSpPr>
          <p:nvPr/>
        </p:nvSpPr>
        <p:spPr bwMode="auto">
          <a:xfrm>
            <a:off x="1219200" y="4951413"/>
            <a:ext cx="15240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52" name="Line 34"/>
          <p:cNvSpPr>
            <a:spLocks noChangeShapeType="1"/>
          </p:cNvSpPr>
          <p:nvPr/>
        </p:nvSpPr>
        <p:spPr bwMode="auto">
          <a:xfrm>
            <a:off x="1371600" y="3960813"/>
            <a:ext cx="0" cy="9906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53" name="Line 35"/>
          <p:cNvSpPr>
            <a:spLocks noChangeShapeType="1"/>
          </p:cNvSpPr>
          <p:nvPr/>
        </p:nvSpPr>
        <p:spPr bwMode="auto">
          <a:xfrm>
            <a:off x="1371600" y="3960813"/>
            <a:ext cx="76200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54" name="Line 36"/>
          <p:cNvSpPr>
            <a:spLocks noChangeShapeType="1"/>
          </p:cNvSpPr>
          <p:nvPr/>
        </p:nvSpPr>
        <p:spPr bwMode="auto">
          <a:xfrm>
            <a:off x="1219200" y="3808413"/>
            <a:ext cx="91440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55" name="Line 37"/>
          <p:cNvSpPr>
            <a:spLocks noChangeShapeType="1"/>
          </p:cNvSpPr>
          <p:nvPr/>
        </p:nvSpPr>
        <p:spPr bwMode="auto">
          <a:xfrm>
            <a:off x="5334000" y="3797300"/>
            <a:ext cx="2438400" cy="11113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56" name="Rectangle 38"/>
          <p:cNvSpPr>
            <a:spLocks noChangeArrowheads="1"/>
          </p:cNvSpPr>
          <p:nvPr/>
        </p:nvSpPr>
        <p:spPr bwMode="auto">
          <a:xfrm>
            <a:off x="3581400" y="1446213"/>
            <a:ext cx="9144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3757" name="Text Box 39"/>
          <p:cNvSpPr txBox="1">
            <a:spLocks noChangeArrowheads="1"/>
          </p:cNvSpPr>
          <p:nvPr/>
        </p:nvSpPr>
        <p:spPr bwMode="auto">
          <a:xfrm>
            <a:off x="3505200" y="1522413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800" b="1">
                <a:solidFill>
                  <a:srgbClr val="FF3300"/>
                </a:solidFill>
                <a:latin typeface="Arial" panose="020B0604020202020204" pitchFamily="34" charset="0"/>
              </a:rPr>
              <a:t>PENDATAAN / PENDAFTARAN</a:t>
            </a:r>
          </a:p>
        </p:txBody>
      </p:sp>
      <p:sp>
        <p:nvSpPr>
          <p:cNvPr id="73758" name="Line 40"/>
          <p:cNvSpPr>
            <a:spLocks noChangeShapeType="1"/>
          </p:cNvSpPr>
          <p:nvPr/>
        </p:nvSpPr>
        <p:spPr bwMode="auto">
          <a:xfrm flipV="1">
            <a:off x="3352800" y="3122613"/>
            <a:ext cx="0" cy="4572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59" name="Line 41"/>
          <p:cNvSpPr>
            <a:spLocks noChangeShapeType="1"/>
          </p:cNvSpPr>
          <p:nvPr/>
        </p:nvSpPr>
        <p:spPr bwMode="auto">
          <a:xfrm flipV="1">
            <a:off x="3352800" y="3579813"/>
            <a:ext cx="15240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60" name="Line 42"/>
          <p:cNvSpPr>
            <a:spLocks noChangeShapeType="1"/>
          </p:cNvSpPr>
          <p:nvPr/>
        </p:nvSpPr>
        <p:spPr bwMode="auto">
          <a:xfrm flipH="1" flipV="1">
            <a:off x="3048000" y="3579813"/>
            <a:ext cx="15240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61" name="Text Box 43"/>
          <p:cNvSpPr txBox="1">
            <a:spLocks noChangeArrowheads="1"/>
          </p:cNvSpPr>
          <p:nvPr/>
        </p:nvSpPr>
        <p:spPr bwMode="auto">
          <a:xfrm>
            <a:off x="3087688" y="2806700"/>
            <a:ext cx="4175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b="1">
                <a:solidFill>
                  <a:srgbClr val="663300"/>
                </a:solidFill>
                <a:latin typeface="Arial" panose="020B0604020202020204" pitchFamily="34" charset="0"/>
              </a:rPr>
              <a:t>IMB</a:t>
            </a:r>
          </a:p>
        </p:txBody>
      </p:sp>
      <p:grpSp>
        <p:nvGrpSpPr>
          <p:cNvPr id="73762" name="Group 44"/>
          <p:cNvGrpSpPr>
            <a:grpSpLocks/>
          </p:cNvGrpSpPr>
          <p:nvPr/>
        </p:nvGrpSpPr>
        <p:grpSpPr bwMode="auto">
          <a:xfrm flipV="1">
            <a:off x="4413250" y="3122613"/>
            <a:ext cx="457200" cy="381000"/>
            <a:chOff x="1632" y="2352"/>
            <a:chExt cx="288" cy="240"/>
          </a:xfrm>
        </p:grpSpPr>
        <p:sp>
          <p:nvSpPr>
            <p:cNvPr id="73828" name="Line 45"/>
            <p:cNvSpPr>
              <a:spLocks noChangeShapeType="1"/>
            </p:cNvSpPr>
            <p:nvPr/>
          </p:nvSpPr>
          <p:spPr bwMode="auto">
            <a:xfrm>
              <a:off x="1824" y="2352"/>
              <a:ext cx="0" cy="24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829" name="Line 46"/>
            <p:cNvSpPr>
              <a:spLocks noChangeShapeType="1"/>
            </p:cNvSpPr>
            <p:nvPr/>
          </p:nvSpPr>
          <p:spPr bwMode="auto">
            <a:xfrm>
              <a:off x="1824" y="2352"/>
              <a:ext cx="96" cy="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830" name="Line 47"/>
            <p:cNvSpPr>
              <a:spLocks noChangeShapeType="1"/>
            </p:cNvSpPr>
            <p:nvPr/>
          </p:nvSpPr>
          <p:spPr bwMode="auto">
            <a:xfrm flipH="1">
              <a:off x="1728" y="2352"/>
              <a:ext cx="0" cy="24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831" name="Line 48"/>
            <p:cNvSpPr>
              <a:spLocks noChangeShapeType="1"/>
            </p:cNvSpPr>
            <p:nvPr/>
          </p:nvSpPr>
          <p:spPr bwMode="auto">
            <a:xfrm flipH="1">
              <a:off x="1632" y="2352"/>
              <a:ext cx="96" cy="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3763" name="Text Box 49"/>
          <p:cNvSpPr txBox="1">
            <a:spLocks noChangeArrowheads="1"/>
          </p:cNvSpPr>
          <p:nvPr/>
        </p:nvSpPr>
        <p:spPr bwMode="auto">
          <a:xfrm>
            <a:off x="4419600" y="2817813"/>
            <a:ext cx="4937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b="1">
                <a:solidFill>
                  <a:srgbClr val="663300"/>
                </a:solidFill>
                <a:latin typeface="Arial" panose="020B0604020202020204" pitchFamily="34" charset="0"/>
              </a:rPr>
              <a:t>SLF1</a:t>
            </a:r>
          </a:p>
        </p:txBody>
      </p:sp>
      <p:sp>
        <p:nvSpPr>
          <p:cNvPr id="73764" name="Line 50"/>
          <p:cNvSpPr>
            <a:spLocks noChangeShapeType="1"/>
          </p:cNvSpPr>
          <p:nvPr/>
        </p:nvSpPr>
        <p:spPr bwMode="auto">
          <a:xfrm>
            <a:off x="3048000" y="3808413"/>
            <a:ext cx="4572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65" name="Rectangle 51"/>
          <p:cNvSpPr>
            <a:spLocks noChangeArrowheads="1"/>
          </p:cNvSpPr>
          <p:nvPr/>
        </p:nvSpPr>
        <p:spPr bwMode="auto">
          <a:xfrm>
            <a:off x="7772400" y="3438525"/>
            <a:ext cx="990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3766" name="Text Box 52"/>
          <p:cNvSpPr txBox="1">
            <a:spLocks noChangeArrowheads="1"/>
          </p:cNvSpPr>
          <p:nvPr/>
        </p:nvSpPr>
        <p:spPr bwMode="auto">
          <a:xfrm>
            <a:off x="7696200" y="3681413"/>
            <a:ext cx="11430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800" b="1">
                <a:latin typeface="Arial" panose="020B0604020202020204" pitchFamily="34" charset="0"/>
              </a:rPr>
              <a:t>PEMBONGKARAN</a:t>
            </a:r>
          </a:p>
        </p:txBody>
      </p:sp>
      <p:sp>
        <p:nvSpPr>
          <p:cNvPr id="73767" name="Line 53"/>
          <p:cNvSpPr>
            <a:spLocks noChangeShapeType="1"/>
          </p:cNvSpPr>
          <p:nvPr/>
        </p:nvSpPr>
        <p:spPr bwMode="auto">
          <a:xfrm>
            <a:off x="4419600" y="3808413"/>
            <a:ext cx="4572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68" name="Text Box 54"/>
          <p:cNvSpPr txBox="1">
            <a:spLocks noChangeArrowheads="1"/>
          </p:cNvSpPr>
          <p:nvPr/>
        </p:nvSpPr>
        <p:spPr bwMode="auto">
          <a:xfrm>
            <a:off x="1676400" y="5408613"/>
            <a:ext cx="6934200" cy="274637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99FF99"/>
                </a:solidFill>
                <a:latin typeface="Arial" panose="020B0604020202020204" pitchFamily="34" charset="0"/>
              </a:rPr>
              <a:t>PENYEDIA JASA</a:t>
            </a:r>
          </a:p>
        </p:txBody>
      </p:sp>
      <p:sp>
        <p:nvSpPr>
          <p:cNvPr id="73769" name="Line 55"/>
          <p:cNvSpPr>
            <a:spLocks noChangeShapeType="1"/>
          </p:cNvSpPr>
          <p:nvPr/>
        </p:nvSpPr>
        <p:spPr bwMode="auto">
          <a:xfrm>
            <a:off x="2743200" y="4037013"/>
            <a:ext cx="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70" name="Line 56"/>
          <p:cNvSpPr>
            <a:spLocks noChangeShapeType="1"/>
          </p:cNvSpPr>
          <p:nvPr/>
        </p:nvSpPr>
        <p:spPr bwMode="auto">
          <a:xfrm flipV="1">
            <a:off x="2514600" y="4037013"/>
            <a:ext cx="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71" name="Rectangle 57"/>
          <p:cNvSpPr>
            <a:spLocks noChangeArrowheads="1"/>
          </p:cNvSpPr>
          <p:nvPr/>
        </p:nvSpPr>
        <p:spPr bwMode="auto">
          <a:xfrm>
            <a:off x="4876800" y="3438525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3772" name="Text Box 58"/>
          <p:cNvSpPr txBox="1">
            <a:spLocks noChangeArrowheads="1"/>
          </p:cNvSpPr>
          <p:nvPr/>
        </p:nvSpPr>
        <p:spPr bwMode="auto">
          <a:xfrm>
            <a:off x="4859338" y="3667125"/>
            <a:ext cx="990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800" b="1">
                <a:solidFill>
                  <a:srgbClr val="FF3300"/>
                </a:solidFill>
                <a:latin typeface="Arial" panose="020B0604020202020204" pitchFamily="34" charset="0"/>
              </a:rPr>
              <a:t>PEMANFAATAN</a:t>
            </a:r>
          </a:p>
        </p:txBody>
      </p:sp>
      <p:sp>
        <p:nvSpPr>
          <p:cNvPr id="73773" name="Oval 59"/>
          <p:cNvSpPr>
            <a:spLocks noChangeArrowheads="1"/>
          </p:cNvSpPr>
          <p:nvPr/>
        </p:nvSpPr>
        <p:spPr bwMode="auto">
          <a:xfrm>
            <a:off x="5715000" y="2741613"/>
            <a:ext cx="381000" cy="3810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663300"/>
              </a:solidFill>
              <a:latin typeface="Arial" panose="020B0604020202020204" pitchFamily="34" charset="0"/>
            </a:endParaRPr>
          </a:p>
        </p:txBody>
      </p:sp>
      <p:sp>
        <p:nvSpPr>
          <p:cNvPr id="73774" name="Text Box 60"/>
          <p:cNvSpPr txBox="1">
            <a:spLocks noChangeArrowheads="1"/>
          </p:cNvSpPr>
          <p:nvPr/>
        </p:nvSpPr>
        <p:spPr bwMode="auto">
          <a:xfrm>
            <a:off x="5638800" y="2801938"/>
            <a:ext cx="501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b="1">
                <a:solidFill>
                  <a:srgbClr val="663300"/>
                </a:solidFill>
                <a:latin typeface="Arial" panose="020B0604020202020204" pitchFamily="34" charset="0"/>
              </a:rPr>
              <a:t>SLFn</a:t>
            </a:r>
          </a:p>
        </p:txBody>
      </p:sp>
      <p:sp>
        <p:nvSpPr>
          <p:cNvPr id="73775" name="Line 61"/>
          <p:cNvSpPr>
            <a:spLocks noChangeShapeType="1"/>
          </p:cNvSpPr>
          <p:nvPr/>
        </p:nvSpPr>
        <p:spPr bwMode="auto">
          <a:xfrm flipV="1">
            <a:off x="3048000" y="1674813"/>
            <a:ext cx="0" cy="17526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76" name="Line 62"/>
          <p:cNvSpPr>
            <a:spLocks noChangeShapeType="1"/>
          </p:cNvSpPr>
          <p:nvPr/>
        </p:nvSpPr>
        <p:spPr bwMode="auto">
          <a:xfrm flipV="1">
            <a:off x="3048000" y="1674813"/>
            <a:ext cx="533400" cy="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77" name="Line 63"/>
          <p:cNvSpPr>
            <a:spLocks noChangeShapeType="1"/>
          </p:cNvSpPr>
          <p:nvPr/>
        </p:nvSpPr>
        <p:spPr bwMode="auto">
          <a:xfrm flipH="1" flipV="1">
            <a:off x="4495800" y="1674813"/>
            <a:ext cx="457200" cy="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78" name="Line 64"/>
          <p:cNvSpPr>
            <a:spLocks noChangeShapeType="1"/>
          </p:cNvSpPr>
          <p:nvPr/>
        </p:nvSpPr>
        <p:spPr bwMode="auto">
          <a:xfrm>
            <a:off x="4953000" y="1674813"/>
            <a:ext cx="0" cy="17526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79" name="Text Box 65"/>
          <p:cNvSpPr txBox="1">
            <a:spLocks noChangeArrowheads="1"/>
          </p:cNvSpPr>
          <p:nvPr/>
        </p:nvSpPr>
        <p:spPr bwMode="auto">
          <a:xfrm>
            <a:off x="6869113" y="2817813"/>
            <a:ext cx="4460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b="1">
                <a:solidFill>
                  <a:srgbClr val="663300"/>
                </a:solidFill>
                <a:latin typeface="Arial" panose="020B0604020202020204" pitchFamily="34" charset="0"/>
              </a:rPr>
              <a:t>RTB</a:t>
            </a:r>
          </a:p>
        </p:txBody>
      </p:sp>
      <p:sp>
        <p:nvSpPr>
          <p:cNvPr id="73780" name="Rectangle 66"/>
          <p:cNvSpPr>
            <a:spLocks noChangeArrowheads="1"/>
          </p:cNvSpPr>
          <p:nvPr/>
        </p:nvSpPr>
        <p:spPr bwMode="auto">
          <a:xfrm rot="-2574590">
            <a:off x="6324600" y="4038600"/>
            <a:ext cx="304800" cy="304800"/>
          </a:xfrm>
          <a:prstGeom prst="rect">
            <a:avLst/>
          </a:prstGeom>
          <a:solidFill>
            <a:srgbClr val="FFFFCC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3781" name="Line 67"/>
          <p:cNvSpPr>
            <a:spLocks noChangeShapeType="1"/>
          </p:cNvSpPr>
          <p:nvPr/>
        </p:nvSpPr>
        <p:spPr bwMode="auto">
          <a:xfrm>
            <a:off x="5562600" y="2970213"/>
            <a:ext cx="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82" name="Line 68"/>
          <p:cNvSpPr>
            <a:spLocks noChangeShapeType="1"/>
          </p:cNvSpPr>
          <p:nvPr/>
        </p:nvSpPr>
        <p:spPr bwMode="auto">
          <a:xfrm>
            <a:off x="5562600" y="2970213"/>
            <a:ext cx="152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83" name="Line 69"/>
          <p:cNvSpPr>
            <a:spLocks noChangeShapeType="1"/>
          </p:cNvSpPr>
          <p:nvPr/>
        </p:nvSpPr>
        <p:spPr bwMode="auto">
          <a:xfrm>
            <a:off x="6096000" y="2970213"/>
            <a:ext cx="152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84" name="Line 70"/>
          <p:cNvSpPr>
            <a:spLocks noChangeShapeType="1"/>
          </p:cNvSpPr>
          <p:nvPr/>
        </p:nvSpPr>
        <p:spPr bwMode="auto">
          <a:xfrm flipV="1">
            <a:off x="6705600" y="2970213"/>
            <a:ext cx="152400" cy="111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85" name="Line 71"/>
          <p:cNvSpPr>
            <a:spLocks noChangeShapeType="1"/>
          </p:cNvSpPr>
          <p:nvPr/>
        </p:nvSpPr>
        <p:spPr bwMode="auto">
          <a:xfrm>
            <a:off x="5791200" y="3503613"/>
            <a:ext cx="685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86" name="Line 72"/>
          <p:cNvSpPr>
            <a:spLocks noChangeShapeType="1"/>
          </p:cNvSpPr>
          <p:nvPr/>
        </p:nvSpPr>
        <p:spPr bwMode="auto">
          <a:xfrm flipV="1">
            <a:off x="6477000" y="3198813"/>
            <a:ext cx="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87" name="Line 73"/>
          <p:cNvSpPr>
            <a:spLocks noChangeShapeType="1"/>
          </p:cNvSpPr>
          <p:nvPr/>
        </p:nvSpPr>
        <p:spPr bwMode="auto">
          <a:xfrm>
            <a:off x="8382000" y="4037013"/>
            <a:ext cx="0" cy="13827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88" name="Line 74"/>
          <p:cNvSpPr>
            <a:spLocks noChangeShapeType="1"/>
          </p:cNvSpPr>
          <p:nvPr/>
        </p:nvSpPr>
        <p:spPr bwMode="auto">
          <a:xfrm flipV="1">
            <a:off x="8153400" y="4037013"/>
            <a:ext cx="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89" name="Line 75"/>
          <p:cNvSpPr>
            <a:spLocks noChangeShapeType="1"/>
          </p:cNvSpPr>
          <p:nvPr/>
        </p:nvSpPr>
        <p:spPr bwMode="auto">
          <a:xfrm>
            <a:off x="6705600" y="5256213"/>
            <a:ext cx="0" cy="152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90" name="Line 76"/>
          <p:cNvSpPr>
            <a:spLocks noChangeShapeType="1"/>
          </p:cNvSpPr>
          <p:nvPr/>
        </p:nvSpPr>
        <p:spPr bwMode="auto">
          <a:xfrm flipV="1">
            <a:off x="6477000" y="5256213"/>
            <a:ext cx="0" cy="152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91" name="Text Box 77"/>
          <p:cNvSpPr txBox="1">
            <a:spLocks noChangeArrowheads="1"/>
          </p:cNvSpPr>
          <p:nvPr/>
        </p:nvSpPr>
        <p:spPr bwMode="auto">
          <a:xfrm>
            <a:off x="2708275" y="4037013"/>
            <a:ext cx="11779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accent1"/>
                </a:solidFill>
                <a:latin typeface="Arial" panose="020B0604020202020204" pitchFamily="34" charset="0"/>
              </a:rPr>
              <a:t>PEMBANGUNAN</a:t>
            </a:r>
          </a:p>
        </p:txBody>
      </p:sp>
      <p:sp>
        <p:nvSpPr>
          <p:cNvPr id="73792" name="Rectangle 78"/>
          <p:cNvSpPr>
            <a:spLocks noChangeArrowheads="1"/>
          </p:cNvSpPr>
          <p:nvPr/>
        </p:nvSpPr>
        <p:spPr bwMode="auto">
          <a:xfrm>
            <a:off x="2057400" y="3209925"/>
            <a:ext cx="2438400" cy="1066800"/>
          </a:xfrm>
          <a:prstGeom prst="rect">
            <a:avLst/>
          </a:prstGeom>
          <a:noFill/>
          <a:ln w="9525">
            <a:solidFill>
              <a:srgbClr val="99FF66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3793" name="Text Box 79"/>
          <p:cNvSpPr txBox="1">
            <a:spLocks noChangeArrowheads="1"/>
          </p:cNvSpPr>
          <p:nvPr/>
        </p:nvSpPr>
        <p:spPr bwMode="auto">
          <a:xfrm>
            <a:off x="5334000" y="1446213"/>
            <a:ext cx="34305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chemeClr val="accent1"/>
                </a:solidFill>
                <a:latin typeface="Arial" panose="020B0604020202020204" pitchFamily="34" charset="0"/>
              </a:rPr>
              <a:t>PENYELENGGARAAN BANGUNAN GEDUNG</a:t>
            </a:r>
          </a:p>
        </p:txBody>
      </p:sp>
      <p:sp>
        <p:nvSpPr>
          <p:cNvPr id="73794" name="Rectangle 80"/>
          <p:cNvSpPr>
            <a:spLocks noChangeArrowheads="1"/>
          </p:cNvSpPr>
          <p:nvPr/>
        </p:nvSpPr>
        <p:spPr bwMode="auto">
          <a:xfrm>
            <a:off x="1447800" y="1370013"/>
            <a:ext cx="7391400" cy="39624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3795" name="Text Box 81"/>
          <p:cNvSpPr txBox="1">
            <a:spLocks noChangeArrowheads="1"/>
          </p:cNvSpPr>
          <p:nvPr/>
        </p:nvSpPr>
        <p:spPr bwMode="auto">
          <a:xfrm>
            <a:off x="1600200" y="5713413"/>
            <a:ext cx="94297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">
                <a:latin typeface="Arial" panose="020B0604020202020204" pitchFamily="34" charset="0"/>
              </a:rPr>
              <a:t>KETERANGAN :</a:t>
            </a:r>
          </a:p>
        </p:txBody>
      </p:sp>
      <p:sp>
        <p:nvSpPr>
          <p:cNvPr id="73796" name="Text Box 82"/>
          <p:cNvSpPr txBox="1">
            <a:spLocks noChangeArrowheads="1"/>
          </p:cNvSpPr>
          <p:nvPr/>
        </p:nvSpPr>
        <p:spPr bwMode="auto">
          <a:xfrm>
            <a:off x="2759075" y="5680075"/>
            <a:ext cx="2955925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395288" algn="l"/>
                <a:tab pos="519113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395288" algn="l"/>
                <a:tab pos="51911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395288" algn="l"/>
                <a:tab pos="51911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395288" algn="l"/>
                <a:tab pos="51911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395288" algn="l"/>
                <a:tab pos="51911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395288" algn="l"/>
                <a:tab pos="51911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395288" algn="l"/>
                <a:tab pos="51911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395288" algn="l"/>
                <a:tab pos="51911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395288" algn="l"/>
                <a:tab pos="51911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">
                <a:latin typeface="Arial" panose="020B0604020202020204" pitchFamily="34" charset="0"/>
              </a:rPr>
              <a:t>M	-	Masyarakat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">
                <a:latin typeface="Arial" panose="020B0604020202020204" pitchFamily="34" charset="0"/>
              </a:rPr>
              <a:t>KT	-	Kajian Teknis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">
                <a:latin typeface="Arial" panose="020B0604020202020204" pitchFamily="34" charset="0"/>
              </a:rPr>
              <a:t>KI	-	Kajian Identifikasi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">
                <a:latin typeface="Arial" panose="020B0604020202020204" pitchFamily="34" charset="0"/>
              </a:rPr>
              <a:t>RTB	-	Rencana Teknis Pembongkaran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">
                <a:latin typeface="Arial" panose="020B0604020202020204" pitchFamily="34" charset="0"/>
              </a:rPr>
              <a:t>TABG	-	Tim Ahli Bingaman Gedung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">
                <a:latin typeface="Arial" panose="020B0604020202020204" pitchFamily="34" charset="0"/>
              </a:rPr>
              <a:t>SLF1	-	Sertifikat Laik Fungsi Pertama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">
                <a:latin typeface="Arial" panose="020B0604020202020204" pitchFamily="34" charset="0"/>
              </a:rPr>
              <a:t>SLFn	-	Sertifikat Laik Fungsi Berkala Selanjutnya</a:t>
            </a:r>
          </a:p>
        </p:txBody>
      </p:sp>
      <p:sp>
        <p:nvSpPr>
          <p:cNvPr id="73797" name="Line 84"/>
          <p:cNvSpPr>
            <a:spLocks noChangeShapeType="1"/>
          </p:cNvSpPr>
          <p:nvPr/>
        </p:nvSpPr>
        <p:spPr bwMode="auto">
          <a:xfrm>
            <a:off x="7086600" y="3198813"/>
            <a:ext cx="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98" name="Line 85"/>
          <p:cNvSpPr>
            <a:spLocks noChangeShapeType="1"/>
          </p:cNvSpPr>
          <p:nvPr/>
        </p:nvSpPr>
        <p:spPr bwMode="auto">
          <a:xfrm>
            <a:off x="7086600" y="3503613"/>
            <a:ext cx="685800" cy="111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99" name="Text Box 86"/>
          <p:cNvSpPr txBox="1">
            <a:spLocks noChangeArrowheads="1"/>
          </p:cNvSpPr>
          <p:nvPr/>
        </p:nvSpPr>
        <p:spPr bwMode="auto">
          <a:xfrm>
            <a:off x="6324600" y="2817813"/>
            <a:ext cx="3540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b="1">
                <a:solidFill>
                  <a:srgbClr val="663300"/>
                </a:solidFill>
                <a:latin typeface="Arial" panose="020B0604020202020204" pitchFamily="34" charset="0"/>
              </a:rPr>
              <a:t>KT</a:t>
            </a:r>
          </a:p>
        </p:txBody>
      </p:sp>
      <p:sp>
        <p:nvSpPr>
          <p:cNvPr id="73800" name="Line 87"/>
          <p:cNvSpPr>
            <a:spLocks noChangeShapeType="1"/>
          </p:cNvSpPr>
          <p:nvPr/>
        </p:nvSpPr>
        <p:spPr bwMode="auto">
          <a:xfrm>
            <a:off x="6019800" y="5789613"/>
            <a:ext cx="4572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801" name="Line 88"/>
          <p:cNvSpPr>
            <a:spLocks noChangeShapeType="1"/>
          </p:cNvSpPr>
          <p:nvPr/>
        </p:nvSpPr>
        <p:spPr bwMode="auto">
          <a:xfrm>
            <a:off x="6019800" y="6018213"/>
            <a:ext cx="457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802" name="Rectangle 89"/>
          <p:cNvSpPr>
            <a:spLocks noChangeArrowheads="1"/>
          </p:cNvSpPr>
          <p:nvPr/>
        </p:nvSpPr>
        <p:spPr bwMode="auto">
          <a:xfrm>
            <a:off x="6019800" y="6323013"/>
            <a:ext cx="152400" cy="152400"/>
          </a:xfrm>
          <a:prstGeom prst="rect">
            <a:avLst/>
          </a:prstGeom>
          <a:noFill/>
          <a:ln w="9525">
            <a:solidFill>
              <a:srgbClr val="66FFFF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3803" name="Oval 90"/>
          <p:cNvSpPr>
            <a:spLocks noChangeArrowheads="1"/>
          </p:cNvSpPr>
          <p:nvPr/>
        </p:nvSpPr>
        <p:spPr bwMode="auto">
          <a:xfrm>
            <a:off x="6248400" y="6323013"/>
            <a:ext cx="152400" cy="152400"/>
          </a:xfrm>
          <a:prstGeom prst="ellipse">
            <a:avLst/>
          </a:prstGeom>
          <a:noFill/>
          <a:ln w="9525">
            <a:solidFill>
              <a:srgbClr val="66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3804" name="Text Box 91"/>
          <p:cNvSpPr txBox="1">
            <a:spLocks noChangeArrowheads="1"/>
          </p:cNvSpPr>
          <p:nvPr/>
        </p:nvSpPr>
        <p:spPr bwMode="auto">
          <a:xfrm>
            <a:off x="6629400" y="5713413"/>
            <a:ext cx="19050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395288" algn="l"/>
                <a:tab pos="519113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395288" algn="l"/>
                <a:tab pos="51911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395288" algn="l"/>
                <a:tab pos="51911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395288" algn="l"/>
                <a:tab pos="51911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395288" algn="l"/>
                <a:tab pos="51911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395288" algn="l"/>
                <a:tab pos="51911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395288" algn="l"/>
                <a:tab pos="51911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395288" algn="l"/>
                <a:tab pos="51911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395288" algn="l"/>
                <a:tab pos="51911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">
                <a:latin typeface="Arial" panose="020B0604020202020204" pitchFamily="34" charset="0"/>
              </a:rPr>
              <a:t>ALUR PROSES UTAMA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800">
                <a:latin typeface="Arial" panose="020B0604020202020204" pitchFamily="34" charset="0"/>
              </a:rPr>
              <a:t>ALUR PROSES PENUNJANG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">
                <a:latin typeface="Arial" panose="020B0604020202020204" pitchFamily="34" charset="0"/>
              </a:rPr>
              <a:t>OPSIONAL</a:t>
            </a:r>
          </a:p>
        </p:txBody>
      </p:sp>
      <p:sp>
        <p:nvSpPr>
          <p:cNvPr id="73805" name="Line 93"/>
          <p:cNvSpPr>
            <a:spLocks noChangeShapeType="1"/>
          </p:cNvSpPr>
          <p:nvPr/>
        </p:nvSpPr>
        <p:spPr bwMode="auto">
          <a:xfrm flipH="1" flipV="1">
            <a:off x="3200400" y="3122613"/>
            <a:ext cx="0" cy="4572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806" name="Line 94"/>
          <p:cNvSpPr>
            <a:spLocks noChangeShapeType="1"/>
          </p:cNvSpPr>
          <p:nvPr/>
        </p:nvSpPr>
        <p:spPr bwMode="auto">
          <a:xfrm>
            <a:off x="4038600" y="4037013"/>
            <a:ext cx="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807" name="Line 95"/>
          <p:cNvSpPr>
            <a:spLocks noChangeShapeType="1"/>
          </p:cNvSpPr>
          <p:nvPr/>
        </p:nvSpPr>
        <p:spPr bwMode="auto">
          <a:xfrm flipV="1">
            <a:off x="3810000" y="4037013"/>
            <a:ext cx="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808" name="Line 96"/>
          <p:cNvSpPr>
            <a:spLocks noChangeShapeType="1"/>
          </p:cNvSpPr>
          <p:nvPr/>
        </p:nvSpPr>
        <p:spPr bwMode="auto">
          <a:xfrm>
            <a:off x="5410200" y="4037013"/>
            <a:ext cx="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809" name="Line 97"/>
          <p:cNvSpPr>
            <a:spLocks noChangeShapeType="1"/>
          </p:cNvSpPr>
          <p:nvPr/>
        </p:nvSpPr>
        <p:spPr bwMode="auto">
          <a:xfrm flipV="1">
            <a:off x="5181600" y="4037013"/>
            <a:ext cx="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810" name="Line 98"/>
          <p:cNvSpPr>
            <a:spLocks noChangeShapeType="1"/>
          </p:cNvSpPr>
          <p:nvPr/>
        </p:nvSpPr>
        <p:spPr bwMode="auto">
          <a:xfrm rot="-5400000">
            <a:off x="6319837" y="4500563"/>
            <a:ext cx="314325" cy="0"/>
          </a:xfrm>
          <a:prstGeom prst="line">
            <a:avLst/>
          </a:prstGeom>
          <a:noFill/>
          <a:ln w="9525">
            <a:solidFill>
              <a:srgbClr val="FFCC00"/>
            </a:solidFill>
            <a:prstDash val="lg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811" name="Line 99"/>
          <p:cNvSpPr>
            <a:spLocks noChangeShapeType="1"/>
          </p:cNvSpPr>
          <p:nvPr/>
        </p:nvSpPr>
        <p:spPr bwMode="auto">
          <a:xfrm rot="10800000" flipH="1">
            <a:off x="5638800" y="4267200"/>
            <a:ext cx="609600" cy="0"/>
          </a:xfrm>
          <a:prstGeom prst="line">
            <a:avLst/>
          </a:prstGeom>
          <a:noFill/>
          <a:ln w="9525">
            <a:solidFill>
              <a:srgbClr val="FFCC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812" name="Line 100"/>
          <p:cNvSpPr>
            <a:spLocks noChangeShapeType="1"/>
          </p:cNvSpPr>
          <p:nvPr/>
        </p:nvSpPr>
        <p:spPr bwMode="auto">
          <a:xfrm rot="16200000" flipH="1">
            <a:off x="5457032" y="4142581"/>
            <a:ext cx="227012" cy="15875"/>
          </a:xfrm>
          <a:prstGeom prst="line">
            <a:avLst/>
          </a:prstGeom>
          <a:noFill/>
          <a:ln w="9525">
            <a:solidFill>
              <a:srgbClr val="FFCC00"/>
            </a:solidFill>
            <a:prstDash val="lg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813" name="Line 101"/>
          <p:cNvSpPr>
            <a:spLocks noChangeShapeType="1"/>
          </p:cNvSpPr>
          <p:nvPr/>
        </p:nvSpPr>
        <p:spPr bwMode="auto">
          <a:xfrm rot="10800000" flipH="1">
            <a:off x="6019800" y="6246813"/>
            <a:ext cx="381000" cy="0"/>
          </a:xfrm>
          <a:prstGeom prst="line">
            <a:avLst/>
          </a:prstGeom>
          <a:noFill/>
          <a:ln w="9525">
            <a:solidFill>
              <a:srgbClr val="FFCC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814" name="Text Box 102"/>
          <p:cNvSpPr txBox="1">
            <a:spLocks noChangeArrowheads="1"/>
          </p:cNvSpPr>
          <p:nvPr/>
        </p:nvSpPr>
        <p:spPr bwMode="auto">
          <a:xfrm>
            <a:off x="6318250" y="4038600"/>
            <a:ext cx="311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b="1">
                <a:solidFill>
                  <a:srgbClr val="663300"/>
                </a:solidFill>
                <a:latin typeface="Arial" panose="020B0604020202020204" pitchFamily="34" charset="0"/>
              </a:rPr>
              <a:t>KI</a:t>
            </a:r>
          </a:p>
        </p:txBody>
      </p:sp>
      <p:sp>
        <p:nvSpPr>
          <p:cNvPr id="73815" name="Line 103"/>
          <p:cNvSpPr>
            <a:spLocks noChangeShapeType="1"/>
          </p:cNvSpPr>
          <p:nvPr/>
        </p:nvSpPr>
        <p:spPr bwMode="auto">
          <a:xfrm flipH="1" flipV="1">
            <a:off x="1676400" y="3124200"/>
            <a:ext cx="0" cy="5334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816" name="Text Box 104"/>
          <p:cNvSpPr txBox="1">
            <a:spLocks noChangeArrowheads="1"/>
          </p:cNvSpPr>
          <p:nvPr/>
        </p:nvSpPr>
        <p:spPr bwMode="auto">
          <a:xfrm>
            <a:off x="1524000" y="2808288"/>
            <a:ext cx="5238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b="1">
                <a:solidFill>
                  <a:schemeClr val="accent1"/>
                </a:solidFill>
                <a:latin typeface="Arial" panose="020B0604020202020204" pitchFamily="34" charset="0"/>
              </a:rPr>
              <a:t>RTBL</a:t>
            </a:r>
          </a:p>
        </p:txBody>
      </p:sp>
      <p:sp>
        <p:nvSpPr>
          <p:cNvPr id="73817" name="Oval 105"/>
          <p:cNvSpPr>
            <a:spLocks noChangeArrowheads="1"/>
          </p:cNvSpPr>
          <p:nvPr/>
        </p:nvSpPr>
        <p:spPr bwMode="auto">
          <a:xfrm>
            <a:off x="1600200" y="2743200"/>
            <a:ext cx="381000" cy="381000"/>
          </a:xfrm>
          <a:prstGeom prst="ellips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3818" name="Line 106"/>
          <p:cNvSpPr>
            <a:spLocks noChangeShapeType="1"/>
          </p:cNvSpPr>
          <p:nvPr/>
        </p:nvSpPr>
        <p:spPr bwMode="auto">
          <a:xfrm flipH="1">
            <a:off x="1905000" y="3124200"/>
            <a:ext cx="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819" name="Line 107"/>
          <p:cNvSpPr>
            <a:spLocks noChangeShapeType="1"/>
          </p:cNvSpPr>
          <p:nvPr/>
        </p:nvSpPr>
        <p:spPr bwMode="auto">
          <a:xfrm rot="16200000" flipH="1">
            <a:off x="2019300" y="3390900"/>
            <a:ext cx="0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820" name="Rectangle 10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3821" name="Text Box 122"/>
          <p:cNvSpPr txBox="1">
            <a:spLocks noChangeArrowheads="1"/>
          </p:cNvSpPr>
          <p:nvPr/>
        </p:nvSpPr>
        <p:spPr bwMode="auto">
          <a:xfrm>
            <a:off x="7696200" y="3683000"/>
            <a:ext cx="11430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800" b="1">
                <a:solidFill>
                  <a:srgbClr val="FF3300"/>
                </a:solidFill>
                <a:latin typeface="Arial" panose="020B0604020202020204" pitchFamily="34" charset="0"/>
              </a:rPr>
              <a:t>PEMBONGKARAN</a:t>
            </a:r>
          </a:p>
        </p:txBody>
      </p:sp>
      <p:sp>
        <p:nvSpPr>
          <p:cNvPr id="73822" name="Line 155"/>
          <p:cNvSpPr>
            <a:spLocks noChangeShapeType="1"/>
          </p:cNvSpPr>
          <p:nvPr/>
        </p:nvSpPr>
        <p:spPr bwMode="auto">
          <a:xfrm rot="10800000" flipH="1">
            <a:off x="5795963" y="3921125"/>
            <a:ext cx="720725" cy="0"/>
          </a:xfrm>
          <a:prstGeom prst="line">
            <a:avLst/>
          </a:prstGeom>
          <a:noFill/>
          <a:ln w="9525">
            <a:solidFill>
              <a:srgbClr val="FFCC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823" name="Line 156"/>
          <p:cNvSpPr>
            <a:spLocks noChangeShapeType="1"/>
          </p:cNvSpPr>
          <p:nvPr/>
        </p:nvSpPr>
        <p:spPr bwMode="auto">
          <a:xfrm rot="16200000" flipH="1">
            <a:off x="6366669" y="3998119"/>
            <a:ext cx="227013" cy="15875"/>
          </a:xfrm>
          <a:prstGeom prst="line">
            <a:avLst/>
          </a:prstGeom>
          <a:noFill/>
          <a:ln w="9525">
            <a:solidFill>
              <a:srgbClr val="FFCC00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824" name="Text Box 15"/>
          <p:cNvSpPr txBox="1">
            <a:spLocks noChangeArrowheads="1"/>
          </p:cNvSpPr>
          <p:nvPr/>
        </p:nvSpPr>
        <p:spPr bwMode="auto">
          <a:xfrm>
            <a:off x="2133600" y="2568575"/>
            <a:ext cx="762000" cy="7080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800" b="1">
                <a:solidFill>
                  <a:srgbClr val="FF3300"/>
                </a:solidFill>
                <a:latin typeface="Arial" panose="020B0604020202020204" pitchFamily="34" charset="0"/>
              </a:rPr>
              <a:t>Review Rancangan Teknis Bangunan oleh  TABG</a:t>
            </a:r>
          </a:p>
        </p:txBody>
      </p:sp>
      <p:sp>
        <p:nvSpPr>
          <p:cNvPr id="73825" name="Line 41"/>
          <p:cNvSpPr>
            <a:spLocks noChangeShapeType="1"/>
          </p:cNvSpPr>
          <p:nvPr/>
        </p:nvSpPr>
        <p:spPr bwMode="auto">
          <a:xfrm flipV="1">
            <a:off x="2895600" y="2925763"/>
            <a:ext cx="228600" cy="46037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826" name="Line 41"/>
          <p:cNvSpPr>
            <a:spLocks noChangeShapeType="1"/>
          </p:cNvSpPr>
          <p:nvPr/>
        </p:nvSpPr>
        <p:spPr bwMode="auto">
          <a:xfrm flipV="1">
            <a:off x="2544763" y="3276600"/>
            <a:ext cx="46037" cy="1524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827" name="Slide Number Placeholder 10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11708D2-75DF-40E0-A149-0A402025BDD3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 sz="3200" smtClean="0"/>
              <a:t>Sarana penyelamatan jiwa dan akses petugas pemadam kebakaran</a:t>
            </a:r>
          </a:p>
        </p:txBody>
      </p:sp>
      <p:sp>
        <p:nvSpPr>
          <p:cNvPr id="7577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ECA5BC7-1BC8-4F2A-A119-D0F7E9934161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333500"/>
            <a:ext cx="7781925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>
          <a:xfrm>
            <a:off x="304800" y="3657600"/>
            <a:ext cx="3124200" cy="1143000"/>
          </a:xfrm>
        </p:spPr>
        <p:txBody>
          <a:bodyPr/>
          <a:lstStyle/>
          <a:p>
            <a:r>
              <a:rPr lang="en-US" altLang="en-US" smtClean="0"/>
              <a:t>Akses petugas pemadam kebakaran</a:t>
            </a:r>
          </a:p>
        </p:txBody>
      </p:sp>
      <p:sp>
        <p:nvSpPr>
          <p:cNvPr id="7680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AC5585-D1CD-44A8-9D30-FE53CB93F9BF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76200"/>
            <a:ext cx="75342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2085975"/>
            <a:ext cx="4219575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414463"/>
            <a:ext cx="8915400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591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Footer Placeholder 1"/>
          <p:cNvSpPr txBox="1">
            <a:spLocks noGrp="1"/>
          </p:cNvSpPr>
          <p:nvPr/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45A4B056-C274-46A5-88D5-57AECB228218}" type="slidenum">
              <a:rPr lang="en-US" altLang="en-US" sz="1400">
                <a:latin typeface="Tahoma" panose="020B0604030504040204" pitchFamily="34" charset="0"/>
                <a:ea typeface="ＭＳ Ｐゴシック" panose="020B0600070205080204" pitchFamily="34" charset="-128"/>
              </a:rPr>
              <a:pPr algn="ctr" eaLnBrk="1" hangingPunct="1"/>
              <a:t>40</a:t>
            </a:fld>
            <a:endParaRPr lang="en-US" altLang="en-US" sz="1400"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055" name="Rectangle 2"/>
          <p:cNvSpPr txBox="1">
            <a:spLocks noChangeArrowheads="1"/>
          </p:cNvSpPr>
          <p:nvPr/>
        </p:nvSpPr>
        <p:spPr bwMode="auto">
          <a:xfrm>
            <a:off x="801688" y="254000"/>
            <a:ext cx="7916862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600" dirty="0" err="1">
                <a:latin typeface="+mj-lt"/>
                <a:ea typeface="ＭＳ Ｐゴシック" panose="020B0600070205080204" pitchFamily="34" charset="-128"/>
              </a:rPr>
              <a:t>Klasifikasi</a:t>
            </a:r>
            <a:r>
              <a:rPr lang="en-US" altLang="en-US" sz="3600" dirty="0">
                <a:latin typeface="+mj-lt"/>
                <a:ea typeface="ＭＳ Ｐゴシック" panose="020B0600070205080204" pitchFamily="34" charset="-128"/>
              </a:rPr>
              <a:t> </a:t>
            </a:r>
            <a:r>
              <a:rPr lang="en-US" altLang="en-US" sz="3600" dirty="0" err="1" smtClean="0">
                <a:latin typeface="+mj-lt"/>
                <a:ea typeface="ＭＳ Ｐゴシック" panose="020B0600070205080204" pitchFamily="34" charset="-128"/>
              </a:rPr>
              <a:t>Kebakaran</a:t>
            </a:r>
            <a:r>
              <a:rPr lang="en-US" altLang="en-US" sz="3600" dirty="0" smtClean="0">
                <a:latin typeface="+mj-lt"/>
                <a:ea typeface="ＭＳ Ｐゴシック" panose="020B0600070205080204" pitchFamily="34" charset="-128"/>
              </a:rPr>
              <a:t> </a:t>
            </a:r>
            <a:r>
              <a:rPr lang="en-US" altLang="en-US" sz="2400" dirty="0" err="1" smtClean="0">
                <a:latin typeface="+mj-lt"/>
                <a:ea typeface="ＭＳ Ｐゴシック" panose="020B0600070205080204" pitchFamily="34" charset="-128"/>
              </a:rPr>
              <a:t>dan</a:t>
            </a:r>
            <a:r>
              <a:rPr lang="en-US" altLang="en-US" sz="2400" dirty="0" smtClean="0">
                <a:latin typeface="+mj-lt"/>
                <a:ea typeface="ＭＳ Ｐゴシック" panose="020B0600070205080204" pitchFamily="34" charset="-128"/>
              </a:rPr>
              <a:t> </a:t>
            </a:r>
            <a:r>
              <a:rPr lang="en-US" altLang="en-US" sz="2400" dirty="0" err="1" smtClean="0">
                <a:latin typeface="+mj-lt"/>
                <a:ea typeface="ＭＳ Ｐゴシック" panose="020B0600070205080204" pitchFamily="34" charset="-128"/>
              </a:rPr>
              <a:t>dengan</a:t>
            </a:r>
            <a:r>
              <a:rPr lang="en-US" altLang="en-US" sz="2400" dirty="0" smtClean="0">
                <a:latin typeface="+mj-lt"/>
                <a:ea typeface="ＭＳ Ｐゴシック" panose="020B0600070205080204" pitchFamily="34" charset="-128"/>
              </a:rPr>
              <a:t> </a:t>
            </a:r>
            <a:r>
              <a:rPr lang="en-US" altLang="en-US" sz="2400" dirty="0" err="1">
                <a:latin typeface="+mj-lt"/>
                <a:ea typeface="ＭＳ Ｐゴシック" panose="020B0600070205080204" pitchFamily="34" charset="-128"/>
              </a:rPr>
              <a:t>jarak</a:t>
            </a:r>
            <a:r>
              <a:rPr lang="en-US" altLang="en-US" sz="2400" dirty="0">
                <a:latin typeface="+mj-lt"/>
                <a:ea typeface="ＭＳ Ｐゴシック" panose="020B0600070205080204" pitchFamily="34" charset="-128"/>
              </a:rPr>
              <a:t> </a:t>
            </a:r>
            <a:r>
              <a:rPr lang="en-US" altLang="en-US" sz="2400" dirty="0" err="1">
                <a:latin typeface="+mj-lt"/>
                <a:ea typeface="ＭＳ Ｐゴシック" panose="020B0600070205080204" pitchFamily="34" charset="-128"/>
              </a:rPr>
              <a:t>pemadam</a:t>
            </a:r>
            <a:r>
              <a:rPr lang="en-US" altLang="en-US" sz="2400" dirty="0">
                <a:latin typeface="+mj-lt"/>
                <a:ea typeface="ＭＳ Ｐゴシック" panose="020B0600070205080204" pitchFamily="34" charset="-128"/>
              </a:rPr>
              <a:t> </a:t>
            </a:r>
            <a:r>
              <a:rPr lang="en-US" altLang="en-US" sz="2400" dirty="0" err="1">
                <a:latin typeface="+mj-lt"/>
                <a:ea typeface="ＭＳ Ｐゴシック" panose="020B0600070205080204" pitchFamily="34" charset="-128"/>
              </a:rPr>
              <a:t>kebakaran</a:t>
            </a:r>
            <a:r>
              <a:rPr lang="en-US" altLang="en-US" sz="2400" dirty="0">
                <a:latin typeface="+mj-lt"/>
                <a:ea typeface="ＭＳ Ｐゴシック" panose="020B0600070205080204" pitchFamily="34" charset="-128"/>
              </a:rPr>
              <a:t> yang </a:t>
            </a:r>
            <a:r>
              <a:rPr lang="en-US" altLang="en-US" sz="2400" dirty="0" err="1">
                <a:latin typeface="+mj-lt"/>
                <a:ea typeface="ＭＳ Ｐゴシック" panose="020B0600070205080204" pitchFamily="34" charset="-128"/>
              </a:rPr>
              <a:t>direkomendasikan</a:t>
            </a:r>
            <a:endParaRPr lang="en-US" altLang="en-US" sz="2400" dirty="0">
              <a:latin typeface="+mj-lt"/>
              <a:ea typeface="ＭＳ Ｐゴシック" panose="020B0600070205080204" pitchFamily="34" charset="-128"/>
            </a:endParaRPr>
          </a:p>
        </p:txBody>
      </p:sp>
      <p:sp>
        <p:nvSpPr>
          <p:cNvPr id="2056" name="Rectangle 3"/>
          <p:cNvSpPr txBox="1">
            <a:spLocks noChangeArrowheads="1"/>
          </p:cNvSpPr>
          <p:nvPr/>
        </p:nvSpPr>
        <p:spPr bwMode="auto">
          <a:xfrm>
            <a:off x="326073" y="1851025"/>
            <a:ext cx="7229475" cy="479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tabLst>
                <a:tab pos="1028700" algn="l"/>
                <a:tab pos="5772150" algn="l"/>
              </a:tabLs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028700" algn="l"/>
                <a:tab pos="5772150" algn="l"/>
              </a:tabLs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028700" algn="l"/>
                <a:tab pos="5772150" algn="l"/>
              </a:tabLs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028700" algn="l"/>
                <a:tab pos="5772150" algn="l"/>
              </a:tabLs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028700" algn="l"/>
                <a:tab pos="5772150" algn="l"/>
              </a:tabLs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28700" algn="l"/>
                <a:tab pos="5772150" algn="l"/>
              </a:tabLs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28700" algn="l"/>
                <a:tab pos="5772150" algn="l"/>
              </a:tabLs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28700" algn="l"/>
                <a:tab pos="5772150" algn="l"/>
              </a:tabLs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28700" algn="l"/>
                <a:tab pos="5772150" algn="l"/>
              </a:tabLs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2300" b="1" dirty="0">
                <a:solidFill>
                  <a:srgbClr val="0063D0"/>
                </a:solidFill>
                <a:ea typeface="ＭＳ Ｐゴシック" panose="020B0600070205080204" pitchFamily="34" charset="-128"/>
              </a:rPr>
              <a:t>A </a:t>
            </a:r>
            <a:r>
              <a:rPr lang="en-US" altLang="en-US" sz="2300" b="1" dirty="0">
                <a:ea typeface="ＭＳ Ｐゴシック" panose="020B0600070205080204" pitchFamily="34" charset="-128"/>
              </a:rPr>
              <a:t>     </a:t>
            </a:r>
            <a:r>
              <a:rPr lang="en-US" altLang="en-US" sz="2300" b="1" dirty="0" err="1">
                <a:ea typeface="ＭＳ Ｐゴシック" panose="020B0600070205080204" pitchFamily="34" charset="-128"/>
              </a:rPr>
              <a:t>kebakaran</a:t>
            </a:r>
            <a:r>
              <a:rPr lang="en-US" altLang="en-US" sz="23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2300" b="1" dirty="0" err="1">
                <a:ea typeface="ＭＳ Ｐゴシック" panose="020B0600070205080204" pitchFamily="34" charset="-128"/>
              </a:rPr>
              <a:t>biasa</a:t>
            </a:r>
            <a:r>
              <a:rPr lang="en-US" altLang="en-US" sz="2300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–	 ~23 m</a:t>
            </a:r>
            <a:br>
              <a:rPr lang="en-US" altLang="en-US" sz="2300" b="1" dirty="0">
                <a:solidFill>
                  <a:schemeClr val="tx2"/>
                </a:solidFill>
                <a:ea typeface="ＭＳ Ｐゴシック" panose="020B0600070205080204" pitchFamily="34" charset="-128"/>
              </a:rPr>
            </a:br>
            <a:r>
              <a:rPr lang="en-US" altLang="en-US" sz="2300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  	</a:t>
            </a:r>
            <a:r>
              <a:rPr lang="en-US" altLang="en-US" sz="2300" b="1" dirty="0" err="1">
                <a:solidFill>
                  <a:schemeClr val="tx2"/>
                </a:solidFill>
                <a:ea typeface="ＭＳ Ｐゴシック" panose="020B0600070205080204" pitchFamily="34" charset="-128"/>
              </a:rPr>
              <a:t>kain</a:t>
            </a:r>
            <a:r>
              <a:rPr lang="en-US" altLang="en-US" sz="2300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en-US" sz="2300" b="1" dirty="0" err="1">
                <a:solidFill>
                  <a:schemeClr val="tx2"/>
                </a:solidFill>
                <a:ea typeface="ＭＳ Ｐゴシック" panose="020B0600070205080204" pitchFamily="34" charset="-128"/>
              </a:rPr>
              <a:t>kertas</a:t>
            </a:r>
            <a:r>
              <a:rPr lang="en-US" altLang="en-US" sz="2300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en-US" sz="2300" b="1" dirty="0" err="1">
                <a:solidFill>
                  <a:schemeClr val="tx2"/>
                </a:solidFill>
                <a:ea typeface="ＭＳ Ｐゴシック" panose="020B0600070205080204" pitchFamily="34" charset="-128"/>
              </a:rPr>
              <a:t>kayu</a:t>
            </a:r>
            <a:r>
              <a:rPr lang="en-US" altLang="en-US" sz="2300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en-US" sz="2300" b="1" dirty="0" err="1">
                <a:solidFill>
                  <a:schemeClr val="tx2"/>
                </a:solidFill>
                <a:ea typeface="ＭＳ Ｐゴシック" panose="020B0600070205080204" pitchFamily="34" charset="-128"/>
              </a:rPr>
              <a:t>batu</a:t>
            </a:r>
            <a:r>
              <a:rPr lang="en-US" altLang="en-US" sz="2300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bara</a:t>
            </a:r>
            <a:endParaRPr lang="en-US" altLang="en-US" sz="2300" b="1" dirty="0"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2300" b="1" dirty="0">
                <a:solidFill>
                  <a:srgbClr val="0063D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en-US" sz="2300" b="1" dirty="0">
                <a:ea typeface="ＭＳ Ｐゴシック" panose="020B0600070205080204" pitchFamily="34" charset="-128"/>
              </a:rPr>
              <a:t>    	 </a:t>
            </a:r>
            <a:r>
              <a:rPr lang="en-US" altLang="en-US" sz="2300" b="1" dirty="0" err="1"/>
              <a:t>Cairan</a:t>
            </a:r>
            <a:r>
              <a:rPr lang="en-US" altLang="en-US" sz="2300" b="1" dirty="0"/>
              <a:t> </a:t>
            </a:r>
            <a:r>
              <a:rPr lang="en-US" altLang="en-US" sz="2300" b="1" dirty="0" err="1"/>
              <a:t>mudah</a:t>
            </a:r>
            <a:r>
              <a:rPr lang="en-US" altLang="en-US" sz="2300" b="1" dirty="0"/>
              <a:t> </a:t>
            </a:r>
            <a:r>
              <a:rPr lang="en-US" altLang="en-US" sz="2300" b="1" dirty="0" err="1"/>
              <a:t>terbakar</a:t>
            </a:r>
            <a:r>
              <a:rPr lang="en-US" altLang="en-US" sz="2300" b="1" dirty="0">
                <a:solidFill>
                  <a:schemeClr val="tx2"/>
                </a:solidFill>
              </a:rPr>
              <a:t>/</a:t>
            </a:r>
            <a:r>
              <a:rPr lang="en-US" altLang="en-US" sz="2300" b="1" dirty="0" err="1">
                <a:solidFill>
                  <a:schemeClr val="tx2"/>
                </a:solidFill>
              </a:rPr>
              <a:t>menyala</a:t>
            </a:r>
            <a:r>
              <a:rPr lang="en-US" altLang="en-US" sz="2300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, 	~15 m</a:t>
            </a:r>
            <a:br>
              <a:rPr lang="en-US" altLang="en-US" sz="2300" b="1" dirty="0">
                <a:solidFill>
                  <a:schemeClr val="tx2"/>
                </a:solidFill>
                <a:ea typeface="ＭＳ Ｐゴシック" panose="020B0600070205080204" pitchFamily="34" charset="-128"/>
              </a:rPr>
            </a:br>
            <a:r>
              <a:rPr lang="en-US" altLang="en-US" sz="2300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	gas, </a:t>
            </a:r>
            <a:r>
              <a:rPr lang="en-US" altLang="en-US" sz="2300" b="1" i="1" dirty="0" err="1">
                <a:solidFill>
                  <a:schemeClr val="tx2"/>
                </a:solidFill>
                <a:ea typeface="ＭＳ Ｐゴシック" panose="020B0600070205080204" pitchFamily="34" charset="-128"/>
              </a:rPr>
              <a:t>greas</a:t>
            </a:r>
            <a:r>
              <a:rPr lang="en-US" altLang="en-US" sz="2300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300" b="1" dirty="0" err="1">
                <a:solidFill>
                  <a:schemeClr val="tx2"/>
                </a:solidFill>
                <a:ea typeface="ＭＳ Ｐゴシック" panose="020B0600070205080204" pitchFamily="34" charset="-128"/>
              </a:rPr>
              <a:t>dan</a:t>
            </a:r>
            <a:r>
              <a:rPr lang="en-US" altLang="en-US" sz="2300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300" b="1" dirty="0" err="1">
                <a:solidFill>
                  <a:schemeClr val="tx2"/>
                </a:solidFill>
                <a:ea typeface="ＭＳ Ｐゴシック" panose="020B0600070205080204" pitchFamily="34" charset="-128"/>
              </a:rPr>
              <a:t>oli</a:t>
            </a:r>
            <a:r>
              <a:rPr lang="en-US" altLang="en-US" sz="2300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- 	 	   	</a:t>
            </a:r>
            <a:r>
              <a:rPr lang="en-US" altLang="en-US" sz="2300" b="1" dirty="0" err="1">
                <a:solidFill>
                  <a:schemeClr val="tx2"/>
                </a:solidFill>
                <a:ea typeface="ＭＳ Ｐゴシック" panose="020B0600070205080204" pitchFamily="34" charset="-128"/>
              </a:rPr>
              <a:t>bensin</a:t>
            </a:r>
            <a:r>
              <a:rPr lang="en-US" altLang="en-US" sz="2300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en-US" sz="2300" b="1" dirty="0" err="1">
                <a:solidFill>
                  <a:schemeClr val="tx2"/>
                </a:solidFill>
                <a:ea typeface="ＭＳ Ｐゴシック" panose="020B0600070205080204" pitchFamily="34" charset="-128"/>
              </a:rPr>
              <a:t>bahan</a:t>
            </a:r>
            <a:r>
              <a:rPr lang="en-US" altLang="en-US" sz="2300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300" b="1" dirty="0" err="1">
                <a:solidFill>
                  <a:schemeClr val="tx2"/>
                </a:solidFill>
                <a:ea typeface="ＭＳ Ｐゴシック" panose="020B0600070205080204" pitchFamily="34" charset="-128"/>
              </a:rPr>
              <a:t>bakar</a:t>
            </a:r>
            <a:r>
              <a:rPr lang="en-US" altLang="en-US" sz="2300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diesel</a:t>
            </a:r>
            <a:endParaRPr lang="en-US" altLang="en-US" sz="2300" b="1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2300" b="1" dirty="0">
                <a:solidFill>
                  <a:srgbClr val="0063D0"/>
                </a:solidFill>
                <a:ea typeface="ＭＳ Ｐゴシック" panose="020B0600070205080204" pitchFamily="34" charset="-128"/>
              </a:rPr>
              <a:t>C</a:t>
            </a:r>
            <a:r>
              <a:rPr lang="en-US" altLang="en-US" sz="2300" b="1" dirty="0">
                <a:ea typeface="ＭＳ Ｐゴシック" panose="020B0600070205080204" pitchFamily="34" charset="-128"/>
              </a:rPr>
              <a:t>    	 </a:t>
            </a:r>
            <a:r>
              <a:rPr lang="en-US" altLang="en-US" sz="2300" b="1" dirty="0" err="1">
                <a:solidFill>
                  <a:schemeClr val="tx2"/>
                </a:solidFill>
                <a:ea typeface="ＭＳ Ｐゴシック" panose="020B0600070205080204" pitchFamily="34" charset="-128"/>
              </a:rPr>
              <a:t>Kabel</a:t>
            </a:r>
            <a:r>
              <a:rPr lang="en-US" altLang="en-US" sz="23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2300" b="1" dirty="0" err="1">
                <a:ea typeface="ＭＳ Ｐゴシック" panose="020B0600070205080204" pitchFamily="34" charset="-128"/>
              </a:rPr>
              <a:t>alat</a:t>
            </a:r>
            <a:r>
              <a:rPr lang="en-US" altLang="en-US" sz="23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2300" b="1" dirty="0" err="1">
                <a:ea typeface="ＭＳ Ｐゴシック" panose="020B0600070205080204" pitchFamily="34" charset="-128"/>
              </a:rPr>
              <a:t>listrik</a:t>
            </a:r>
            <a:r>
              <a:rPr lang="en-US" altLang="en-US" sz="23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2300" b="1" dirty="0" err="1">
                <a:ea typeface="ＭＳ Ｐゴシック" panose="020B0600070205080204" pitchFamily="34" charset="-128"/>
              </a:rPr>
              <a:t>bertenaga</a:t>
            </a:r>
            <a:r>
              <a:rPr lang="en-US" altLang="en-US" sz="2300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,         </a:t>
            </a:r>
            <a:r>
              <a:rPr lang="en-US" altLang="en-US" sz="2300" b="1" dirty="0" err="1">
                <a:solidFill>
                  <a:schemeClr val="tx2"/>
                </a:solidFill>
                <a:ea typeface="ＭＳ Ｐゴシック" panose="020B0600070205080204" pitchFamily="34" charset="-128"/>
              </a:rPr>
              <a:t>dari</a:t>
            </a:r>
            <a:r>
              <a:rPr lang="en-US" altLang="en-US" sz="2300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300" b="1" dirty="0" err="1">
                <a:solidFill>
                  <a:schemeClr val="tx2"/>
                </a:solidFill>
                <a:ea typeface="ＭＳ Ｐゴシック" panose="020B0600070205080204" pitchFamily="34" charset="-128"/>
              </a:rPr>
              <a:t>dekat</a:t>
            </a:r>
            <a:r>
              <a:rPr lang="en-US" altLang="en-US" sz="2300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        motor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2300" b="1" dirty="0">
                <a:solidFill>
                  <a:srgbClr val="0063D0"/>
                </a:solidFill>
                <a:ea typeface="ＭＳ Ｐゴシック" panose="020B0600070205080204" pitchFamily="34" charset="-128"/>
              </a:rPr>
              <a:t>D</a:t>
            </a:r>
            <a:r>
              <a:rPr lang="en-US" altLang="en-US" sz="2300" b="1" dirty="0">
                <a:ea typeface="ＭＳ Ｐゴシック" panose="020B0600070205080204" pitchFamily="34" charset="-128"/>
              </a:rPr>
              <a:t>    	</a:t>
            </a:r>
            <a:r>
              <a:rPr lang="en-US" altLang="en-US" sz="2300" b="1" dirty="0" err="1">
                <a:ea typeface="ＭＳ Ｐゴシック" panose="020B0600070205080204" pitchFamily="34" charset="-128"/>
              </a:rPr>
              <a:t>Logam</a:t>
            </a:r>
            <a:r>
              <a:rPr lang="en-US" altLang="en-US" sz="23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2300" b="1" dirty="0" err="1">
                <a:ea typeface="ＭＳ Ｐゴシック" panose="020B0600070205080204" pitchFamily="34" charset="-128"/>
              </a:rPr>
              <a:t>mudah</a:t>
            </a:r>
            <a:r>
              <a:rPr lang="en-US" altLang="en-US" sz="23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2300" b="1" dirty="0" err="1">
                <a:ea typeface="ＭＳ Ｐゴシック" panose="020B0600070205080204" pitchFamily="34" charset="-128"/>
              </a:rPr>
              <a:t>menyala</a:t>
            </a:r>
            <a:r>
              <a:rPr lang="en-US" altLang="en-US" sz="2300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- sodium, 	 ~23 m   	magnesium, titanium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2300" b="1" dirty="0">
                <a:solidFill>
                  <a:srgbClr val="0063D0"/>
                </a:solidFill>
                <a:ea typeface="ＭＳ Ｐゴシック" panose="020B0600070205080204" pitchFamily="34" charset="-128"/>
              </a:rPr>
              <a:t>K</a:t>
            </a:r>
            <a:r>
              <a:rPr lang="en-US" altLang="en-US" sz="2300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   	</a:t>
            </a:r>
            <a:r>
              <a:rPr lang="en-US" altLang="en-US" sz="2300" b="1" dirty="0" err="1">
                <a:solidFill>
                  <a:schemeClr val="tx2"/>
                </a:solidFill>
                <a:ea typeface="ＭＳ Ｐゴシック" panose="020B0600070205080204" pitchFamily="34" charset="-128"/>
              </a:rPr>
              <a:t>Api</a:t>
            </a:r>
            <a:r>
              <a:rPr lang="en-US" altLang="en-US" sz="2300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300" b="1" i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grease</a:t>
            </a:r>
            <a:r>
              <a:rPr lang="en-US" altLang="en-US" sz="2300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300" b="1" dirty="0" err="1">
                <a:solidFill>
                  <a:schemeClr val="tx2"/>
                </a:solidFill>
                <a:ea typeface="ＭＳ Ｐゴシック" panose="020B0600070205080204" pitchFamily="34" charset="-128"/>
              </a:rPr>
              <a:t>restoran</a:t>
            </a:r>
            <a:r>
              <a:rPr lang="en-US" altLang="en-US" sz="2300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yang              </a:t>
            </a:r>
            <a:r>
              <a:rPr lang="en-US" altLang="en-US" sz="2300" b="1" dirty="0" err="1">
                <a:solidFill>
                  <a:schemeClr val="tx2"/>
                </a:solidFill>
                <a:ea typeface="ＭＳ Ｐゴシック" panose="020B0600070205080204" pitchFamily="34" charset="-128"/>
              </a:rPr>
              <a:t>dari</a:t>
            </a:r>
            <a:r>
              <a:rPr lang="en-US" altLang="en-US" sz="2300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300" b="1" dirty="0" err="1">
                <a:solidFill>
                  <a:schemeClr val="tx2"/>
                </a:solidFill>
                <a:ea typeface="ＭＳ Ｐゴシック" panose="020B0600070205080204" pitchFamily="34" charset="-128"/>
              </a:rPr>
              <a:t>dekat</a:t>
            </a:r>
            <a:r>
              <a:rPr lang="en-US" altLang="en-US" sz="2300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                    </a:t>
            </a:r>
            <a:r>
              <a:rPr lang="en-US" altLang="en-US" sz="2300" b="1" dirty="0" err="1">
                <a:solidFill>
                  <a:schemeClr val="tx2"/>
                </a:solidFill>
                <a:ea typeface="ＭＳ Ｐゴシック" panose="020B0600070205080204" pitchFamily="34" charset="-128"/>
              </a:rPr>
              <a:t>berkaitan</a:t>
            </a:r>
            <a:r>
              <a:rPr lang="en-US" altLang="en-US" sz="2300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300" b="1" dirty="0" err="1">
                <a:solidFill>
                  <a:schemeClr val="tx2"/>
                </a:solidFill>
                <a:ea typeface="ＭＳ Ｐゴシック" panose="020B0600070205080204" pitchFamily="34" charset="-128"/>
              </a:rPr>
              <a:t>dengan</a:t>
            </a:r>
            <a:r>
              <a:rPr lang="en-US" altLang="en-US" sz="2300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300" b="1" dirty="0" err="1">
                <a:solidFill>
                  <a:schemeClr val="tx2"/>
                </a:solidFill>
                <a:ea typeface="ＭＳ Ｐゴシック" panose="020B0600070205080204" pitchFamily="34" charset="-128"/>
              </a:rPr>
              <a:t>memasak</a:t>
            </a:r>
            <a:endParaRPr lang="en-US" altLang="en-US" sz="2300" b="1" dirty="0">
              <a:solidFill>
                <a:srgbClr val="A2AB00"/>
              </a:solidFill>
              <a:ea typeface="ＭＳ Ｐゴシック" panose="020B0600070205080204" pitchFamily="34" charset="-128"/>
            </a:endParaRP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7651750" y="1493838"/>
          <a:ext cx="106680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46" name="Clip" r:id="rId4" imgW="5864040" imgH="3922560" progId="MS_ClipArt_Gallery.2">
                  <p:embed/>
                </p:oleObj>
              </mc:Choice>
              <mc:Fallback>
                <p:oleObj name="Clip" r:id="rId4" imgW="5864040" imgH="39225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0" y="1493838"/>
                        <a:ext cx="1066800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7573963" y="2533650"/>
          <a:ext cx="1219200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47" name="Clip" r:id="rId6" imgW="4967280" imgH="2943360" progId="MS_ClipArt_Gallery.2">
                  <p:embed/>
                </p:oleObj>
              </mc:Choice>
              <mc:Fallback>
                <p:oleObj name="Clip" r:id="rId6" imgW="4967280" imgH="29433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3963" y="2533650"/>
                        <a:ext cx="1219200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6"/>
          <p:cNvGraphicFramePr>
            <a:graphicFrameLocks noChangeAspect="1"/>
          </p:cNvGraphicFramePr>
          <p:nvPr/>
        </p:nvGraphicFramePr>
        <p:xfrm>
          <a:off x="7443788" y="3503613"/>
          <a:ext cx="152400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48" name="Clip" r:id="rId8" imgW="7253280" imgH="2071800" progId="MS_ClipArt_Gallery.2">
                  <p:embed/>
                </p:oleObj>
              </mc:Choice>
              <mc:Fallback>
                <p:oleObj name="Clip" r:id="rId8" imgW="7253280" imgH="207180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3788" y="3503613"/>
                        <a:ext cx="1524000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7"/>
          <p:cNvGraphicFramePr>
            <a:graphicFrameLocks noChangeAspect="1"/>
          </p:cNvGraphicFramePr>
          <p:nvPr/>
        </p:nvGraphicFramePr>
        <p:xfrm>
          <a:off x="7783513" y="4484688"/>
          <a:ext cx="1008062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49" name="Clip" r:id="rId10" imgW="1009080" imgH="775800" progId="MS_ClipArt_Gallery.2">
                  <p:embed/>
                </p:oleObj>
              </mc:Choice>
              <mc:Fallback>
                <p:oleObj name="Clip" r:id="rId10" imgW="1009080" imgH="77580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3513" y="4484688"/>
                        <a:ext cx="1008062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57" name="Group 44"/>
          <p:cNvGrpSpPr>
            <a:grpSpLocks/>
          </p:cNvGrpSpPr>
          <p:nvPr/>
        </p:nvGrpSpPr>
        <p:grpSpPr bwMode="auto">
          <a:xfrm>
            <a:off x="7859713" y="5462588"/>
            <a:ext cx="914400" cy="914400"/>
            <a:chOff x="4848" y="3408"/>
            <a:chExt cx="720" cy="716"/>
          </a:xfrm>
        </p:grpSpPr>
        <p:sp>
          <p:nvSpPr>
            <p:cNvPr id="2058" name="Oval 43"/>
            <p:cNvSpPr>
              <a:spLocks noChangeArrowheads="1"/>
            </p:cNvSpPr>
            <p:nvPr/>
          </p:nvSpPr>
          <p:spPr bwMode="auto">
            <a:xfrm>
              <a:off x="5040" y="3584"/>
              <a:ext cx="384" cy="144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457200"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059" name="AutoShape 26"/>
            <p:cNvSpPr>
              <a:spLocks noChangeAspect="1" noChangeArrowheads="1" noTextEdit="1"/>
            </p:cNvSpPr>
            <p:nvPr/>
          </p:nvSpPr>
          <p:spPr bwMode="auto">
            <a:xfrm>
              <a:off x="4848" y="3408"/>
              <a:ext cx="720" cy="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0" name="Freeform 28"/>
            <p:cNvSpPr>
              <a:spLocks/>
            </p:cNvSpPr>
            <p:nvPr/>
          </p:nvSpPr>
          <p:spPr bwMode="auto">
            <a:xfrm>
              <a:off x="5446" y="4021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"/>
                <a:gd name="T22" fmla="*/ 0 h 1"/>
                <a:gd name="T23" fmla="*/ 1 w 1"/>
                <a:gd name="T24" fmla="*/ 1 h 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1" name="Freeform 29"/>
            <p:cNvSpPr>
              <a:spLocks/>
            </p:cNvSpPr>
            <p:nvPr/>
          </p:nvSpPr>
          <p:spPr bwMode="auto">
            <a:xfrm>
              <a:off x="5104" y="3933"/>
              <a:ext cx="120" cy="179"/>
            </a:xfrm>
            <a:custGeom>
              <a:avLst/>
              <a:gdLst>
                <a:gd name="T0" fmla="*/ 1 w 358"/>
                <a:gd name="T1" fmla="*/ 1 h 537"/>
                <a:gd name="T2" fmla="*/ 1 w 358"/>
                <a:gd name="T3" fmla="*/ 1 h 537"/>
                <a:gd name="T4" fmla="*/ 1 w 358"/>
                <a:gd name="T5" fmla="*/ 1 h 537"/>
                <a:gd name="T6" fmla="*/ 1 w 358"/>
                <a:gd name="T7" fmla="*/ 1 h 537"/>
                <a:gd name="T8" fmla="*/ 1 w 358"/>
                <a:gd name="T9" fmla="*/ 0 h 537"/>
                <a:gd name="T10" fmla="*/ 1 w 358"/>
                <a:gd name="T11" fmla="*/ 0 h 537"/>
                <a:gd name="T12" fmla="*/ 1 w 358"/>
                <a:gd name="T13" fmla="*/ 0 h 537"/>
                <a:gd name="T14" fmla="*/ 1 w 358"/>
                <a:gd name="T15" fmla="*/ 0 h 537"/>
                <a:gd name="T16" fmla="*/ 1 w 358"/>
                <a:gd name="T17" fmla="*/ 0 h 537"/>
                <a:gd name="T18" fmla="*/ 1 w 358"/>
                <a:gd name="T19" fmla="*/ 0 h 537"/>
                <a:gd name="T20" fmla="*/ 1 w 358"/>
                <a:gd name="T21" fmla="*/ 0 h 537"/>
                <a:gd name="T22" fmla="*/ 1 w 358"/>
                <a:gd name="T23" fmla="*/ 0 h 537"/>
                <a:gd name="T24" fmla="*/ 1 w 358"/>
                <a:gd name="T25" fmla="*/ 0 h 537"/>
                <a:gd name="T26" fmla="*/ 1 w 358"/>
                <a:gd name="T27" fmla="*/ 0 h 537"/>
                <a:gd name="T28" fmla="*/ 0 w 358"/>
                <a:gd name="T29" fmla="*/ 0 h 537"/>
                <a:gd name="T30" fmla="*/ 0 w 358"/>
                <a:gd name="T31" fmla="*/ 1 h 537"/>
                <a:gd name="T32" fmla="*/ 0 w 358"/>
                <a:gd name="T33" fmla="*/ 1 h 537"/>
                <a:gd name="T34" fmla="*/ 0 w 358"/>
                <a:gd name="T35" fmla="*/ 1 h 537"/>
                <a:gd name="T36" fmla="*/ 0 w 358"/>
                <a:gd name="T37" fmla="*/ 1 h 537"/>
                <a:gd name="T38" fmla="*/ 0 w 358"/>
                <a:gd name="T39" fmla="*/ 1 h 537"/>
                <a:gd name="T40" fmla="*/ 0 w 358"/>
                <a:gd name="T41" fmla="*/ 1 h 537"/>
                <a:gd name="T42" fmla="*/ 0 w 358"/>
                <a:gd name="T43" fmla="*/ 2 h 537"/>
                <a:gd name="T44" fmla="*/ 0 w 358"/>
                <a:gd name="T45" fmla="*/ 2 h 537"/>
                <a:gd name="T46" fmla="*/ 0 w 358"/>
                <a:gd name="T47" fmla="*/ 2 h 537"/>
                <a:gd name="T48" fmla="*/ 0 w 358"/>
                <a:gd name="T49" fmla="*/ 2 h 537"/>
                <a:gd name="T50" fmla="*/ 0 w 358"/>
                <a:gd name="T51" fmla="*/ 2 h 537"/>
                <a:gd name="T52" fmla="*/ 0 w 358"/>
                <a:gd name="T53" fmla="*/ 2 h 537"/>
                <a:gd name="T54" fmla="*/ 1 w 358"/>
                <a:gd name="T55" fmla="*/ 2 h 537"/>
                <a:gd name="T56" fmla="*/ 1 w 358"/>
                <a:gd name="T57" fmla="*/ 2 h 537"/>
                <a:gd name="T58" fmla="*/ 1 w 358"/>
                <a:gd name="T59" fmla="*/ 2 h 537"/>
                <a:gd name="T60" fmla="*/ 1 w 358"/>
                <a:gd name="T61" fmla="*/ 2 h 537"/>
                <a:gd name="T62" fmla="*/ 1 w 358"/>
                <a:gd name="T63" fmla="*/ 2 h 537"/>
                <a:gd name="T64" fmla="*/ 1 w 358"/>
                <a:gd name="T65" fmla="*/ 2 h 537"/>
                <a:gd name="T66" fmla="*/ 1 w 358"/>
                <a:gd name="T67" fmla="*/ 2 h 537"/>
                <a:gd name="T68" fmla="*/ 1 w 358"/>
                <a:gd name="T69" fmla="*/ 2 h 537"/>
                <a:gd name="T70" fmla="*/ 1 w 358"/>
                <a:gd name="T71" fmla="*/ 2 h 537"/>
                <a:gd name="T72" fmla="*/ 1 w 358"/>
                <a:gd name="T73" fmla="*/ 2 h 537"/>
                <a:gd name="T74" fmla="*/ 1 w 358"/>
                <a:gd name="T75" fmla="*/ 2 h 537"/>
                <a:gd name="T76" fmla="*/ 1 w 358"/>
                <a:gd name="T77" fmla="*/ 2 h 537"/>
                <a:gd name="T78" fmla="*/ 1 w 358"/>
                <a:gd name="T79" fmla="*/ 2 h 537"/>
                <a:gd name="T80" fmla="*/ 1 w 358"/>
                <a:gd name="T81" fmla="*/ 2 h 537"/>
                <a:gd name="T82" fmla="*/ 1 w 358"/>
                <a:gd name="T83" fmla="*/ 1 h 537"/>
                <a:gd name="T84" fmla="*/ 1 w 358"/>
                <a:gd name="T85" fmla="*/ 1 h 53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58"/>
                <a:gd name="T130" fmla="*/ 0 h 537"/>
                <a:gd name="T131" fmla="*/ 358 w 358"/>
                <a:gd name="T132" fmla="*/ 537 h 537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58" h="537">
                  <a:moveTo>
                    <a:pt x="238" y="200"/>
                  </a:moveTo>
                  <a:lnTo>
                    <a:pt x="240" y="190"/>
                  </a:lnTo>
                  <a:lnTo>
                    <a:pt x="243" y="181"/>
                  </a:lnTo>
                  <a:lnTo>
                    <a:pt x="246" y="172"/>
                  </a:lnTo>
                  <a:lnTo>
                    <a:pt x="252" y="162"/>
                  </a:lnTo>
                  <a:lnTo>
                    <a:pt x="258" y="152"/>
                  </a:lnTo>
                  <a:lnTo>
                    <a:pt x="264" y="143"/>
                  </a:lnTo>
                  <a:lnTo>
                    <a:pt x="272" y="132"/>
                  </a:lnTo>
                  <a:lnTo>
                    <a:pt x="281" y="120"/>
                  </a:lnTo>
                  <a:lnTo>
                    <a:pt x="285" y="115"/>
                  </a:lnTo>
                  <a:lnTo>
                    <a:pt x="289" y="109"/>
                  </a:lnTo>
                  <a:lnTo>
                    <a:pt x="293" y="103"/>
                  </a:lnTo>
                  <a:lnTo>
                    <a:pt x="298" y="97"/>
                  </a:lnTo>
                  <a:lnTo>
                    <a:pt x="302" y="90"/>
                  </a:lnTo>
                  <a:lnTo>
                    <a:pt x="306" y="84"/>
                  </a:lnTo>
                  <a:lnTo>
                    <a:pt x="310" y="78"/>
                  </a:lnTo>
                  <a:lnTo>
                    <a:pt x="315" y="71"/>
                  </a:lnTo>
                  <a:lnTo>
                    <a:pt x="304" y="63"/>
                  </a:lnTo>
                  <a:lnTo>
                    <a:pt x="295" y="55"/>
                  </a:lnTo>
                  <a:lnTo>
                    <a:pt x="290" y="51"/>
                  </a:lnTo>
                  <a:lnTo>
                    <a:pt x="288" y="50"/>
                  </a:lnTo>
                  <a:lnTo>
                    <a:pt x="216" y="0"/>
                  </a:lnTo>
                  <a:lnTo>
                    <a:pt x="210" y="23"/>
                  </a:lnTo>
                  <a:lnTo>
                    <a:pt x="200" y="42"/>
                  </a:lnTo>
                  <a:lnTo>
                    <a:pt x="189" y="59"/>
                  </a:lnTo>
                  <a:lnTo>
                    <a:pt x="175" y="74"/>
                  </a:lnTo>
                  <a:lnTo>
                    <a:pt x="160" y="88"/>
                  </a:lnTo>
                  <a:lnTo>
                    <a:pt x="144" y="100"/>
                  </a:lnTo>
                  <a:lnTo>
                    <a:pt x="128" y="111"/>
                  </a:lnTo>
                  <a:lnTo>
                    <a:pt x="110" y="120"/>
                  </a:lnTo>
                  <a:lnTo>
                    <a:pt x="98" y="128"/>
                  </a:lnTo>
                  <a:lnTo>
                    <a:pt x="85" y="135"/>
                  </a:lnTo>
                  <a:lnTo>
                    <a:pt x="73" y="144"/>
                  </a:lnTo>
                  <a:lnTo>
                    <a:pt x="61" y="152"/>
                  </a:lnTo>
                  <a:lnTo>
                    <a:pt x="50" y="162"/>
                  </a:lnTo>
                  <a:lnTo>
                    <a:pt x="41" y="173"/>
                  </a:lnTo>
                  <a:lnTo>
                    <a:pt x="33" y="183"/>
                  </a:lnTo>
                  <a:lnTo>
                    <a:pt x="27" y="196"/>
                  </a:lnTo>
                  <a:lnTo>
                    <a:pt x="15" y="226"/>
                  </a:lnTo>
                  <a:lnTo>
                    <a:pt x="8" y="256"/>
                  </a:lnTo>
                  <a:lnTo>
                    <a:pt x="2" y="287"/>
                  </a:lnTo>
                  <a:lnTo>
                    <a:pt x="0" y="319"/>
                  </a:lnTo>
                  <a:lnTo>
                    <a:pt x="0" y="350"/>
                  </a:lnTo>
                  <a:lnTo>
                    <a:pt x="2" y="381"/>
                  </a:lnTo>
                  <a:lnTo>
                    <a:pt x="7" y="413"/>
                  </a:lnTo>
                  <a:lnTo>
                    <a:pt x="13" y="442"/>
                  </a:lnTo>
                  <a:lnTo>
                    <a:pt x="25" y="447"/>
                  </a:lnTo>
                  <a:lnTo>
                    <a:pt x="38" y="452"/>
                  </a:lnTo>
                  <a:lnTo>
                    <a:pt x="49" y="456"/>
                  </a:lnTo>
                  <a:lnTo>
                    <a:pt x="62" y="462"/>
                  </a:lnTo>
                  <a:lnTo>
                    <a:pt x="74" y="466"/>
                  </a:lnTo>
                  <a:lnTo>
                    <a:pt x="87" y="470"/>
                  </a:lnTo>
                  <a:lnTo>
                    <a:pt x="100" y="476"/>
                  </a:lnTo>
                  <a:lnTo>
                    <a:pt x="113" y="480"/>
                  </a:lnTo>
                  <a:lnTo>
                    <a:pt x="125" y="484"/>
                  </a:lnTo>
                  <a:lnTo>
                    <a:pt x="138" y="489"/>
                  </a:lnTo>
                  <a:lnTo>
                    <a:pt x="151" y="493"/>
                  </a:lnTo>
                  <a:lnTo>
                    <a:pt x="164" y="497"/>
                  </a:lnTo>
                  <a:lnTo>
                    <a:pt x="178" y="501"/>
                  </a:lnTo>
                  <a:lnTo>
                    <a:pt x="191" y="506"/>
                  </a:lnTo>
                  <a:lnTo>
                    <a:pt x="203" y="510"/>
                  </a:lnTo>
                  <a:lnTo>
                    <a:pt x="217" y="514"/>
                  </a:lnTo>
                  <a:lnTo>
                    <a:pt x="228" y="517"/>
                  </a:lnTo>
                  <a:lnTo>
                    <a:pt x="239" y="521"/>
                  </a:lnTo>
                  <a:lnTo>
                    <a:pt x="249" y="524"/>
                  </a:lnTo>
                  <a:lnTo>
                    <a:pt x="259" y="526"/>
                  </a:lnTo>
                  <a:lnTo>
                    <a:pt x="270" y="529"/>
                  </a:lnTo>
                  <a:lnTo>
                    <a:pt x="281" y="531"/>
                  </a:lnTo>
                  <a:lnTo>
                    <a:pt x="290" y="535"/>
                  </a:lnTo>
                  <a:lnTo>
                    <a:pt x="301" y="537"/>
                  </a:lnTo>
                  <a:lnTo>
                    <a:pt x="308" y="527"/>
                  </a:lnTo>
                  <a:lnTo>
                    <a:pt x="316" y="517"/>
                  </a:lnTo>
                  <a:lnTo>
                    <a:pt x="322" y="508"/>
                  </a:lnTo>
                  <a:lnTo>
                    <a:pt x="330" y="498"/>
                  </a:lnTo>
                  <a:lnTo>
                    <a:pt x="337" y="489"/>
                  </a:lnTo>
                  <a:lnTo>
                    <a:pt x="345" y="479"/>
                  </a:lnTo>
                  <a:lnTo>
                    <a:pt x="351" y="469"/>
                  </a:lnTo>
                  <a:lnTo>
                    <a:pt x="358" y="460"/>
                  </a:lnTo>
                  <a:lnTo>
                    <a:pt x="338" y="444"/>
                  </a:lnTo>
                  <a:lnTo>
                    <a:pt x="316" y="423"/>
                  </a:lnTo>
                  <a:lnTo>
                    <a:pt x="293" y="399"/>
                  </a:lnTo>
                  <a:lnTo>
                    <a:pt x="272" y="368"/>
                  </a:lnTo>
                  <a:lnTo>
                    <a:pt x="255" y="333"/>
                  </a:lnTo>
                  <a:lnTo>
                    <a:pt x="242" y="294"/>
                  </a:lnTo>
                  <a:lnTo>
                    <a:pt x="236" y="249"/>
                  </a:lnTo>
                  <a:lnTo>
                    <a:pt x="238" y="20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2" name="Freeform 30"/>
            <p:cNvSpPr>
              <a:spLocks/>
            </p:cNvSpPr>
            <p:nvPr/>
          </p:nvSpPr>
          <p:spPr bwMode="auto">
            <a:xfrm>
              <a:off x="5025" y="3905"/>
              <a:ext cx="102" cy="166"/>
            </a:xfrm>
            <a:custGeom>
              <a:avLst/>
              <a:gdLst>
                <a:gd name="T0" fmla="*/ 1 w 306"/>
                <a:gd name="T1" fmla="*/ 1 h 498"/>
                <a:gd name="T2" fmla="*/ 1 w 306"/>
                <a:gd name="T3" fmla="*/ 1 h 498"/>
                <a:gd name="T4" fmla="*/ 1 w 306"/>
                <a:gd name="T5" fmla="*/ 1 h 498"/>
                <a:gd name="T6" fmla="*/ 1 w 306"/>
                <a:gd name="T7" fmla="*/ 1 h 498"/>
                <a:gd name="T8" fmla="*/ 1 w 306"/>
                <a:gd name="T9" fmla="*/ 1 h 498"/>
                <a:gd name="T10" fmla="*/ 1 w 306"/>
                <a:gd name="T11" fmla="*/ 1 h 498"/>
                <a:gd name="T12" fmla="*/ 1 w 306"/>
                <a:gd name="T13" fmla="*/ 0 h 498"/>
                <a:gd name="T14" fmla="*/ 1 w 306"/>
                <a:gd name="T15" fmla="*/ 0 h 498"/>
                <a:gd name="T16" fmla="*/ 1 w 306"/>
                <a:gd name="T17" fmla="*/ 0 h 498"/>
                <a:gd name="T18" fmla="*/ 1 w 306"/>
                <a:gd name="T19" fmla="*/ 0 h 498"/>
                <a:gd name="T20" fmla="*/ 1 w 306"/>
                <a:gd name="T21" fmla="*/ 0 h 498"/>
                <a:gd name="T22" fmla="*/ 0 w 306"/>
                <a:gd name="T23" fmla="*/ 0 h 498"/>
                <a:gd name="T24" fmla="*/ 0 w 306"/>
                <a:gd name="T25" fmla="*/ 0 h 498"/>
                <a:gd name="T26" fmla="*/ 0 w 306"/>
                <a:gd name="T27" fmla="*/ 0 h 498"/>
                <a:gd name="T28" fmla="*/ 0 w 306"/>
                <a:gd name="T29" fmla="*/ 0 h 498"/>
                <a:gd name="T30" fmla="*/ 0 w 306"/>
                <a:gd name="T31" fmla="*/ 0 h 498"/>
                <a:gd name="T32" fmla="*/ 0 w 306"/>
                <a:gd name="T33" fmla="*/ 0 h 498"/>
                <a:gd name="T34" fmla="*/ 0 w 306"/>
                <a:gd name="T35" fmla="*/ 0 h 498"/>
                <a:gd name="T36" fmla="*/ 0 w 306"/>
                <a:gd name="T37" fmla="*/ 0 h 498"/>
                <a:gd name="T38" fmla="*/ 0 w 306"/>
                <a:gd name="T39" fmla="*/ 1 h 498"/>
                <a:gd name="T40" fmla="*/ 0 w 306"/>
                <a:gd name="T41" fmla="*/ 1 h 498"/>
                <a:gd name="T42" fmla="*/ 0 w 306"/>
                <a:gd name="T43" fmla="*/ 1 h 498"/>
                <a:gd name="T44" fmla="*/ 0 w 306"/>
                <a:gd name="T45" fmla="*/ 1 h 498"/>
                <a:gd name="T46" fmla="*/ 0 w 306"/>
                <a:gd name="T47" fmla="*/ 2 h 498"/>
                <a:gd name="T48" fmla="*/ 0 w 306"/>
                <a:gd name="T49" fmla="*/ 2 h 498"/>
                <a:gd name="T50" fmla="*/ 0 w 306"/>
                <a:gd name="T51" fmla="*/ 2 h 498"/>
                <a:gd name="T52" fmla="*/ 0 w 306"/>
                <a:gd name="T53" fmla="*/ 2 h 498"/>
                <a:gd name="T54" fmla="*/ 0 w 306"/>
                <a:gd name="T55" fmla="*/ 2 h 498"/>
                <a:gd name="T56" fmla="*/ 0 w 306"/>
                <a:gd name="T57" fmla="*/ 2 h 498"/>
                <a:gd name="T58" fmla="*/ 1 w 306"/>
                <a:gd name="T59" fmla="*/ 2 h 498"/>
                <a:gd name="T60" fmla="*/ 1 w 306"/>
                <a:gd name="T61" fmla="*/ 2 h 498"/>
                <a:gd name="T62" fmla="*/ 1 w 306"/>
                <a:gd name="T63" fmla="*/ 2 h 498"/>
                <a:gd name="T64" fmla="*/ 1 w 306"/>
                <a:gd name="T65" fmla="*/ 2 h 498"/>
                <a:gd name="T66" fmla="*/ 1 w 306"/>
                <a:gd name="T67" fmla="*/ 2 h 498"/>
                <a:gd name="T68" fmla="*/ 1 w 306"/>
                <a:gd name="T69" fmla="*/ 1 h 498"/>
                <a:gd name="T70" fmla="*/ 1 w 306"/>
                <a:gd name="T71" fmla="*/ 1 h 49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6"/>
                <a:gd name="T109" fmla="*/ 0 h 498"/>
                <a:gd name="T110" fmla="*/ 306 w 306"/>
                <a:gd name="T111" fmla="*/ 498 h 49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6" h="498">
                  <a:moveTo>
                    <a:pt x="209" y="256"/>
                  </a:moveTo>
                  <a:lnTo>
                    <a:pt x="218" y="239"/>
                  </a:lnTo>
                  <a:lnTo>
                    <a:pt x="229" y="224"/>
                  </a:lnTo>
                  <a:lnTo>
                    <a:pt x="239" y="211"/>
                  </a:lnTo>
                  <a:lnTo>
                    <a:pt x="252" y="198"/>
                  </a:lnTo>
                  <a:lnTo>
                    <a:pt x="265" y="187"/>
                  </a:lnTo>
                  <a:lnTo>
                    <a:pt x="278" y="178"/>
                  </a:lnTo>
                  <a:lnTo>
                    <a:pt x="292" y="169"/>
                  </a:lnTo>
                  <a:lnTo>
                    <a:pt x="306" y="160"/>
                  </a:lnTo>
                  <a:lnTo>
                    <a:pt x="299" y="151"/>
                  </a:lnTo>
                  <a:lnTo>
                    <a:pt x="292" y="140"/>
                  </a:lnTo>
                  <a:lnTo>
                    <a:pt x="282" y="129"/>
                  </a:lnTo>
                  <a:lnTo>
                    <a:pt x="270" y="117"/>
                  </a:lnTo>
                  <a:lnTo>
                    <a:pt x="256" y="104"/>
                  </a:lnTo>
                  <a:lnTo>
                    <a:pt x="241" y="91"/>
                  </a:lnTo>
                  <a:lnTo>
                    <a:pt x="223" y="77"/>
                  </a:lnTo>
                  <a:lnTo>
                    <a:pt x="203" y="64"/>
                  </a:lnTo>
                  <a:lnTo>
                    <a:pt x="192" y="58"/>
                  </a:lnTo>
                  <a:lnTo>
                    <a:pt x="182" y="52"/>
                  </a:lnTo>
                  <a:lnTo>
                    <a:pt x="171" y="47"/>
                  </a:lnTo>
                  <a:lnTo>
                    <a:pt x="158" y="42"/>
                  </a:lnTo>
                  <a:lnTo>
                    <a:pt x="146" y="36"/>
                  </a:lnTo>
                  <a:lnTo>
                    <a:pt x="133" y="32"/>
                  </a:lnTo>
                  <a:lnTo>
                    <a:pt x="120" y="28"/>
                  </a:lnTo>
                  <a:lnTo>
                    <a:pt x="107" y="23"/>
                  </a:lnTo>
                  <a:lnTo>
                    <a:pt x="93" y="20"/>
                  </a:lnTo>
                  <a:lnTo>
                    <a:pt x="80" y="16"/>
                  </a:lnTo>
                  <a:lnTo>
                    <a:pt x="66" y="13"/>
                  </a:lnTo>
                  <a:lnTo>
                    <a:pt x="52" y="10"/>
                  </a:lnTo>
                  <a:lnTo>
                    <a:pt x="39" y="7"/>
                  </a:lnTo>
                  <a:lnTo>
                    <a:pt x="26" y="4"/>
                  </a:lnTo>
                  <a:lnTo>
                    <a:pt x="14" y="2"/>
                  </a:lnTo>
                  <a:lnTo>
                    <a:pt x="1" y="0"/>
                  </a:lnTo>
                  <a:lnTo>
                    <a:pt x="19" y="20"/>
                  </a:lnTo>
                  <a:lnTo>
                    <a:pt x="37" y="43"/>
                  </a:lnTo>
                  <a:lnTo>
                    <a:pt x="55" y="66"/>
                  </a:lnTo>
                  <a:lnTo>
                    <a:pt x="71" y="93"/>
                  </a:lnTo>
                  <a:lnTo>
                    <a:pt x="84" y="121"/>
                  </a:lnTo>
                  <a:lnTo>
                    <a:pt x="96" y="150"/>
                  </a:lnTo>
                  <a:lnTo>
                    <a:pt x="103" y="180"/>
                  </a:lnTo>
                  <a:lnTo>
                    <a:pt x="107" y="212"/>
                  </a:lnTo>
                  <a:lnTo>
                    <a:pt x="105" y="233"/>
                  </a:lnTo>
                  <a:lnTo>
                    <a:pt x="99" y="257"/>
                  </a:lnTo>
                  <a:lnTo>
                    <a:pt x="89" y="280"/>
                  </a:lnTo>
                  <a:lnTo>
                    <a:pt x="76" y="305"/>
                  </a:lnTo>
                  <a:lnTo>
                    <a:pt x="60" y="330"/>
                  </a:lnTo>
                  <a:lnTo>
                    <a:pt x="41" y="354"/>
                  </a:lnTo>
                  <a:lnTo>
                    <a:pt x="21" y="379"/>
                  </a:lnTo>
                  <a:lnTo>
                    <a:pt x="0" y="403"/>
                  </a:lnTo>
                  <a:lnTo>
                    <a:pt x="10" y="410"/>
                  </a:lnTo>
                  <a:lnTo>
                    <a:pt x="21" y="416"/>
                  </a:lnTo>
                  <a:lnTo>
                    <a:pt x="32" y="422"/>
                  </a:lnTo>
                  <a:lnTo>
                    <a:pt x="44" y="428"/>
                  </a:lnTo>
                  <a:lnTo>
                    <a:pt x="54" y="434"/>
                  </a:lnTo>
                  <a:lnTo>
                    <a:pt x="65" y="440"/>
                  </a:lnTo>
                  <a:lnTo>
                    <a:pt x="77" y="446"/>
                  </a:lnTo>
                  <a:lnTo>
                    <a:pt x="89" y="452"/>
                  </a:lnTo>
                  <a:lnTo>
                    <a:pt x="99" y="458"/>
                  </a:lnTo>
                  <a:lnTo>
                    <a:pt x="111" y="463"/>
                  </a:lnTo>
                  <a:lnTo>
                    <a:pt x="123" y="470"/>
                  </a:lnTo>
                  <a:lnTo>
                    <a:pt x="135" y="475"/>
                  </a:lnTo>
                  <a:lnTo>
                    <a:pt x="147" y="482"/>
                  </a:lnTo>
                  <a:lnTo>
                    <a:pt x="159" y="487"/>
                  </a:lnTo>
                  <a:lnTo>
                    <a:pt x="171" y="492"/>
                  </a:lnTo>
                  <a:lnTo>
                    <a:pt x="184" y="498"/>
                  </a:lnTo>
                  <a:lnTo>
                    <a:pt x="181" y="468"/>
                  </a:lnTo>
                  <a:lnTo>
                    <a:pt x="177" y="438"/>
                  </a:lnTo>
                  <a:lnTo>
                    <a:pt x="177" y="408"/>
                  </a:lnTo>
                  <a:lnTo>
                    <a:pt x="179" y="377"/>
                  </a:lnTo>
                  <a:lnTo>
                    <a:pt x="183" y="347"/>
                  </a:lnTo>
                  <a:lnTo>
                    <a:pt x="189" y="316"/>
                  </a:lnTo>
                  <a:lnTo>
                    <a:pt x="198" y="286"/>
                  </a:lnTo>
                  <a:lnTo>
                    <a:pt x="209" y="256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3" name="Freeform 31"/>
            <p:cNvSpPr>
              <a:spLocks/>
            </p:cNvSpPr>
            <p:nvPr/>
          </p:nvSpPr>
          <p:spPr bwMode="auto">
            <a:xfrm>
              <a:off x="4848" y="3627"/>
              <a:ext cx="310" cy="402"/>
            </a:xfrm>
            <a:custGeom>
              <a:avLst/>
              <a:gdLst>
                <a:gd name="T0" fmla="*/ 1 w 928"/>
                <a:gd name="T1" fmla="*/ 3 h 1207"/>
                <a:gd name="T2" fmla="*/ 1 w 928"/>
                <a:gd name="T3" fmla="*/ 3 h 1207"/>
                <a:gd name="T4" fmla="*/ 1 w 928"/>
                <a:gd name="T5" fmla="*/ 3 h 1207"/>
                <a:gd name="T6" fmla="*/ 1 w 928"/>
                <a:gd name="T7" fmla="*/ 3 h 1207"/>
                <a:gd name="T8" fmla="*/ 1 w 928"/>
                <a:gd name="T9" fmla="*/ 3 h 1207"/>
                <a:gd name="T10" fmla="*/ 1 w 928"/>
                <a:gd name="T11" fmla="*/ 3 h 1207"/>
                <a:gd name="T12" fmla="*/ 1 w 928"/>
                <a:gd name="T13" fmla="*/ 2 h 1207"/>
                <a:gd name="T14" fmla="*/ 1 w 928"/>
                <a:gd name="T15" fmla="*/ 1 h 1207"/>
                <a:gd name="T16" fmla="*/ 1 w 928"/>
                <a:gd name="T17" fmla="*/ 1 h 1207"/>
                <a:gd name="T18" fmla="*/ 1 w 928"/>
                <a:gd name="T19" fmla="*/ 2 h 1207"/>
                <a:gd name="T20" fmla="*/ 2 w 928"/>
                <a:gd name="T21" fmla="*/ 2 h 1207"/>
                <a:gd name="T22" fmla="*/ 2 w 928"/>
                <a:gd name="T23" fmla="*/ 3 h 1207"/>
                <a:gd name="T24" fmla="*/ 2 w 928"/>
                <a:gd name="T25" fmla="*/ 3 h 1207"/>
                <a:gd name="T26" fmla="*/ 2 w 928"/>
                <a:gd name="T27" fmla="*/ 3 h 1207"/>
                <a:gd name="T28" fmla="*/ 2 w 928"/>
                <a:gd name="T29" fmla="*/ 3 h 1207"/>
                <a:gd name="T30" fmla="*/ 2 w 928"/>
                <a:gd name="T31" fmla="*/ 3 h 1207"/>
                <a:gd name="T32" fmla="*/ 2 w 928"/>
                <a:gd name="T33" fmla="*/ 3 h 1207"/>
                <a:gd name="T34" fmla="*/ 2 w 928"/>
                <a:gd name="T35" fmla="*/ 3 h 1207"/>
                <a:gd name="T36" fmla="*/ 2 w 928"/>
                <a:gd name="T37" fmla="*/ 3 h 1207"/>
                <a:gd name="T38" fmla="*/ 3 w 928"/>
                <a:gd name="T39" fmla="*/ 3 h 1207"/>
                <a:gd name="T40" fmla="*/ 3 w 928"/>
                <a:gd name="T41" fmla="*/ 3 h 1207"/>
                <a:gd name="T42" fmla="*/ 3 w 928"/>
                <a:gd name="T43" fmla="*/ 4 h 1207"/>
                <a:gd name="T44" fmla="*/ 4 w 928"/>
                <a:gd name="T45" fmla="*/ 4 h 1207"/>
                <a:gd name="T46" fmla="*/ 4 w 928"/>
                <a:gd name="T47" fmla="*/ 4 h 1207"/>
                <a:gd name="T48" fmla="*/ 4 w 928"/>
                <a:gd name="T49" fmla="*/ 4 h 1207"/>
                <a:gd name="T50" fmla="*/ 4 w 928"/>
                <a:gd name="T51" fmla="*/ 4 h 1207"/>
                <a:gd name="T52" fmla="*/ 4 w 928"/>
                <a:gd name="T53" fmla="*/ 3 h 1207"/>
                <a:gd name="T54" fmla="*/ 3 w 928"/>
                <a:gd name="T55" fmla="*/ 3 h 1207"/>
                <a:gd name="T56" fmla="*/ 3 w 928"/>
                <a:gd name="T57" fmla="*/ 3 h 1207"/>
                <a:gd name="T58" fmla="*/ 3 w 928"/>
                <a:gd name="T59" fmla="*/ 3 h 1207"/>
                <a:gd name="T60" fmla="*/ 2 w 928"/>
                <a:gd name="T61" fmla="*/ 3 h 1207"/>
                <a:gd name="T62" fmla="*/ 2 w 928"/>
                <a:gd name="T63" fmla="*/ 0 h 1207"/>
                <a:gd name="T64" fmla="*/ 2 w 928"/>
                <a:gd name="T65" fmla="*/ 0 h 1207"/>
                <a:gd name="T66" fmla="*/ 2 w 928"/>
                <a:gd name="T67" fmla="*/ 0 h 1207"/>
                <a:gd name="T68" fmla="*/ 2 w 928"/>
                <a:gd name="T69" fmla="*/ 0 h 1207"/>
                <a:gd name="T70" fmla="*/ 1 w 928"/>
                <a:gd name="T71" fmla="*/ 0 h 1207"/>
                <a:gd name="T72" fmla="*/ 1 w 928"/>
                <a:gd name="T73" fmla="*/ 0 h 1207"/>
                <a:gd name="T74" fmla="*/ 1 w 928"/>
                <a:gd name="T75" fmla="*/ 1 h 1207"/>
                <a:gd name="T76" fmla="*/ 0 w 928"/>
                <a:gd name="T77" fmla="*/ 1 h 1207"/>
                <a:gd name="T78" fmla="*/ 0 w 928"/>
                <a:gd name="T79" fmla="*/ 1 h 1207"/>
                <a:gd name="T80" fmla="*/ 0 w 928"/>
                <a:gd name="T81" fmla="*/ 1 h 1207"/>
                <a:gd name="T82" fmla="*/ 0 w 928"/>
                <a:gd name="T83" fmla="*/ 2 h 1207"/>
                <a:gd name="T84" fmla="*/ 0 w 928"/>
                <a:gd name="T85" fmla="*/ 2 h 1207"/>
                <a:gd name="T86" fmla="*/ 0 w 928"/>
                <a:gd name="T87" fmla="*/ 3 h 1207"/>
                <a:gd name="T88" fmla="*/ 0 w 928"/>
                <a:gd name="T89" fmla="*/ 3 h 1207"/>
                <a:gd name="T90" fmla="*/ 1 w 928"/>
                <a:gd name="T91" fmla="*/ 4 h 1207"/>
                <a:gd name="T92" fmla="*/ 1 w 928"/>
                <a:gd name="T93" fmla="*/ 4 h 1207"/>
                <a:gd name="T94" fmla="*/ 1 w 928"/>
                <a:gd name="T95" fmla="*/ 5 h 1207"/>
                <a:gd name="T96" fmla="*/ 2 w 928"/>
                <a:gd name="T97" fmla="*/ 5 h 1207"/>
                <a:gd name="T98" fmla="*/ 2 w 928"/>
                <a:gd name="T99" fmla="*/ 5 h 1207"/>
                <a:gd name="T100" fmla="*/ 2 w 928"/>
                <a:gd name="T101" fmla="*/ 4 h 1207"/>
                <a:gd name="T102" fmla="*/ 2 w 928"/>
                <a:gd name="T103" fmla="*/ 4 h 1207"/>
                <a:gd name="T104" fmla="*/ 2 w 928"/>
                <a:gd name="T105" fmla="*/ 3 h 120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928"/>
                <a:gd name="T160" fmla="*/ 0 h 1207"/>
                <a:gd name="T161" fmla="*/ 928 w 928"/>
                <a:gd name="T162" fmla="*/ 1207 h 1207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928" h="1207">
                  <a:moveTo>
                    <a:pt x="422" y="817"/>
                  </a:moveTo>
                  <a:lnTo>
                    <a:pt x="383" y="790"/>
                  </a:lnTo>
                  <a:lnTo>
                    <a:pt x="371" y="791"/>
                  </a:lnTo>
                  <a:lnTo>
                    <a:pt x="361" y="791"/>
                  </a:lnTo>
                  <a:lnTo>
                    <a:pt x="349" y="792"/>
                  </a:lnTo>
                  <a:lnTo>
                    <a:pt x="337" y="792"/>
                  </a:lnTo>
                  <a:lnTo>
                    <a:pt x="325" y="791"/>
                  </a:lnTo>
                  <a:lnTo>
                    <a:pt x="315" y="791"/>
                  </a:lnTo>
                  <a:lnTo>
                    <a:pt x="303" y="790"/>
                  </a:lnTo>
                  <a:lnTo>
                    <a:pt x="292" y="789"/>
                  </a:lnTo>
                  <a:lnTo>
                    <a:pt x="280" y="787"/>
                  </a:lnTo>
                  <a:lnTo>
                    <a:pt x="270" y="785"/>
                  </a:lnTo>
                  <a:lnTo>
                    <a:pt x="259" y="782"/>
                  </a:lnTo>
                  <a:lnTo>
                    <a:pt x="249" y="779"/>
                  </a:lnTo>
                  <a:lnTo>
                    <a:pt x="239" y="775"/>
                  </a:lnTo>
                  <a:lnTo>
                    <a:pt x="229" y="772"/>
                  </a:lnTo>
                  <a:lnTo>
                    <a:pt x="219" y="768"/>
                  </a:lnTo>
                  <a:lnTo>
                    <a:pt x="211" y="762"/>
                  </a:lnTo>
                  <a:lnTo>
                    <a:pt x="196" y="753"/>
                  </a:lnTo>
                  <a:lnTo>
                    <a:pt x="183" y="741"/>
                  </a:lnTo>
                  <a:lnTo>
                    <a:pt x="171" y="729"/>
                  </a:lnTo>
                  <a:lnTo>
                    <a:pt x="161" y="715"/>
                  </a:lnTo>
                  <a:lnTo>
                    <a:pt x="152" y="701"/>
                  </a:lnTo>
                  <a:lnTo>
                    <a:pt x="146" y="685"/>
                  </a:lnTo>
                  <a:lnTo>
                    <a:pt x="140" y="668"/>
                  </a:lnTo>
                  <a:lnTo>
                    <a:pt x="136" y="650"/>
                  </a:lnTo>
                  <a:lnTo>
                    <a:pt x="127" y="574"/>
                  </a:lnTo>
                  <a:lnTo>
                    <a:pt x="125" y="504"/>
                  </a:lnTo>
                  <a:lnTo>
                    <a:pt x="127" y="444"/>
                  </a:lnTo>
                  <a:lnTo>
                    <a:pt x="133" y="392"/>
                  </a:lnTo>
                  <a:lnTo>
                    <a:pt x="140" y="350"/>
                  </a:lnTo>
                  <a:lnTo>
                    <a:pt x="148" y="318"/>
                  </a:lnTo>
                  <a:lnTo>
                    <a:pt x="153" y="298"/>
                  </a:lnTo>
                  <a:lnTo>
                    <a:pt x="156" y="289"/>
                  </a:lnTo>
                  <a:lnTo>
                    <a:pt x="180" y="226"/>
                  </a:lnTo>
                  <a:lnTo>
                    <a:pt x="212" y="290"/>
                  </a:lnTo>
                  <a:lnTo>
                    <a:pt x="223" y="319"/>
                  </a:lnTo>
                  <a:lnTo>
                    <a:pt x="239" y="357"/>
                  </a:lnTo>
                  <a:lnTo>
                    <a:pt x="257" y="398"/>
                  </a:lnTo>
                  <a:lnTo>
                    <a:pt x="277" y="443"/>
                  </a:lnTo>
                  <a:lnTo>
                    <a:pt x="301" y="487"/>
                  </a:lnTo>
                  <a:lnTo>
                    <a:pt x="324" y="529"/>
                  </a:lnTo>
                  <a:lnTo>
                    <a:pt x="348" y="563"/>
                  </a:lnTo>
                  <a:lnTo>
                    <a:pt x="371" y="590"/>
                  </a:lnTo>
                  <a:lnTo>
                    <a:pt x="385" y="602"/>
                  </a:lnTo>
                  <a:lnTo>
                    <a:pt x="401" y="613"/>
                  </a:lnTo>
                  <a:lnTo>
                    <a:pt x="417" y="624"/>
                  </a:lnTo>
                  <a:lnTo>
                    <a:pt x="433" y="634"/>
                  </a:lnTo>
                  <a:lnTo>
                    <a:pt x="449" y="643"/>
                  </a:lnTo>
                  <a:lnTo>
                    <a:pt x="467" y="652"/>
                  </a:lnTo>
                  <a:lnTo>
                    <a:pt x="483" y="659"/>
                  </a:lnTo>
                  <a:lnTo>
                    <a:pt x="498" y="666"/>
                  </a:lnTo>
                  <a:lnTo>
                    <a:pt x="513" y="672"/>
                  </a:lnTo>
                  <a:lnTo>
                    <a:pt x="525" y="678"/>
                  </a:lnTo>
                  <a:lnTo>
                    <a:pt x="538" y="682"/>
                  </a:lnTo>
                  <a:lnTo>
                    <a:pt x="548" y="685"/>
                  </a:lnTo>
                  <a:lnTo>
                    <a:pt x="556" y="688"/>
                  </a:lnTo>
                  <a:lnTo>
                    <a:pt x="564" y="690"/>
                  </a:lnTo>
                  <a:lnTo>
                    <a:pt x="568" y="692"/>
                  </a:lnTo>
                  <a:lnTo>
                    <a:pt x="569" y="693"/>
                  </a:lnTo>
                  <a:lnTo>
                    <a:pt x="659" y="717"/>
                  </a:lnTo>
                  <a:lnTo>
                    <a:pt x="571" y="748"/>
                  </a:lnTo>
                  <a:lnTo>
                    <a:pt x="569" y="749"/>
                  </a:lnTo>
                  <a:lnTo>
                    <a:pt x="565" y="751"/>
                  </a:lnTo>
                  <a:lnTo>
                    <a:pt x="559" y="754"/>
                  </a:lnTo>
                  <a:lnTo>
                    <a:pt x="550" y="756"/>
                  </a:lnTo>
                  <a:lnTo>
                    <a:pt x="540" y="759"/>
                  </a:lnTo>
                  <a:lnTo>
                    <a:pt x="529" y="762"/>
                  </a:lnTo>
                  <a:lnTo>
                    <a:pt x="516" y="766"/>
                  </a:lnTo>
                  <a:lnTo>
                    <a:pt x="502" y="770"/>
                  </a:lnTo>
                  <a:lnTo>
                    <a:pt x="516" y="772"/>
                  </a:lnTo>
                  <a:lnTo>
                    <a:pt x="531" y="774"/>
                  </a:lnTo>
                  <a:lnTo>
                    <a:pt x="547" y="776"/>
                  </a:lnTo>
                  <a:lnTo>
                    <a:pt x="563" y="779"/>
                  </a:lnTo>
                  <a:lnTo>
                    <a:pt x="580" y="782"/>
                  </a:lnTo>
                  <a:lnTo>
                    <a:pt x="597" y="787"/>
                  </a:lnTo>
                  <a:lnTo>
                    <a:pt x="615" y="791"/>
                  </a:lnTo>
                  <a:lnTo>
                    <a:pt x="633" y="795"/>
                  </a:lnTo>
                  <a:lnTo>
                    <a:pt x="652" y="801"/>
                  </a:lnTo>
                  <a:lnTo>
                    <a:pt x="669" y="806"/>
                  </a:lnTo>
                  <a:lnTo>
                    <a:pt x="687" y="812"/>
                  </a:lnTo>
                  <a:lnTo>
                    <a:pt x="704" y="819"/>
                  </a:lnTo>
                  <a:lnTo>
                    <a:pt x="720" y="825"/>
                  </a:lnTo>
                  <a:lnTo>
                    <a:pt x="736" y="833"/>
                  </a:lnTo>
                  <a:lnTo>
                    <a:pt x="752" y="840"/>
                  </a:lnTo>
                  <a:lnTo>
                    <a:pt x="766" y="849"/>
                  </a:lnTo>
                  <a:lnTo>
                    <a:pt x="790" y="864"/>
                  </a:lnTo>
                  <a:lnTo>
                    <a:pt x="810" y="880"/>
                  </a:lnTo>
                  <a:lnTo>
                    <a:pt x="828" y="895"/>
                  </a:lnTo>
                  <a:lnTo>
                    <a:pt x="844" y="910"/>
                  </a:lnTo>
                  <a:lnTo>
                    <a:pt x="858" y="925"/>
                  </a:lnTo>
                  <a:lnTo>
                    <a:pt x="869" y="939"/>
                  </a:lnTo>
                  <a:lnTo>
                    <a:pt x="879" y="952"/>
                  </a:lnTo>
                  <a:lnTo>
                    <a:pt x="887" y="963"/>
                  </a:lnTo>
                  <a:lnTo>
                    <a:pt x="897" y="956"/>
                  </a:lnTo>
                  <a:lnTo>
                    <a:pt x="904" y="948"/>
                  </a:lnTo>
                  <a:lnTo>
                    <a:pt x="912" y="941"/>
                  </a:lnTo>
                  <a:lnTo>
                    <a:pt x="917" y="931"/>
                  </a:lnTo>
                  <a:lnTo>
                    <a:pt x="921" y="923"/>
                  </a:lnTo>
                  <a:lnTo>
                    <a:pt x="924" y="912"/>
                  </a:lnTo>
                  <a:lnTo>
                    <a:pt x="927" y="900"/>
                  </a:lnTo>
                  <a:lnTo>
                    <a:pt x="928" y="887"/>
                  </a:lnTo>
                  <a:lnTo>
                    <a:pt x="927" y="875"/>
                  </a:lnTo>
                  <a:lnTo>
                    <a:pt x="921" y="857"/>
                  </a:lnTo>
                  <a:lnTo>
                    <a:pt x="912" y="838"/>
                  </a:lnTo>
                  <a:lnTo>
                    <a:pt x="901" y="817"/>
                  </a:lnTo>
                  <a:lnTo>
                    <a:pt x="898" y="814"/>
                  </a:lnTo>
                  <a:lnTo>
                    <a:pt x="892" y="811"/>
                  </a:lnTo>
                  <a:lnTo>
                    <a:pt x="889" y="810"/>
                  </a:lnTo>
                  <a:lnTo>
                    <a:pt x="887" y="810"/>
                  </a:lnTo>
                  <a:lnTo>
                    <a:pt x="854" y="802"/>
                  </a:lnTo>
                  <a:lnTo>
                    <a:pt x="822" y="791"/>
                  </a:lnTo>
                  <a:lnTo>
                    <a:pt x="792" y="781"/>
                  </a:lnTo>
                  <a:lnTo>
                    <a:pt x="763" y="770"/>
                  </a:lnTo>
                  <a:lnTo>
                    <a:pt x="736" y="757"/>
                  </a:lnTo>
                  <a:lnTo>
                    <a:pt x="712" y="744"/>
                  </a:lnTo>
                  <a:lnTo>
                    <a:pt x="689" y="731"/>
                  </a:lnTo>
                  <a:lnTo>
                    <a:pt x="669" y="716"/>
                  </a:lnTo>
                  <a:lnTo>
                    <a:pt x="649" y="702"/>
                  </a:lnTo>
                  <a:lnTo>
                    <a:pt x="633" y="687"/>
                  </a:lnTo>
                  <a:lnTo>
                    <a:pt x="620" y="671"/>
                  </a:lnTo>
                  <a:lnTo>
                    <a:pt x="608" y="655"/>
                  </a:lnTo>
                  <a:lnTo>
                    <a:pt x="598" y="639"/>
                  </a:lnTo>
                  <a:lnTo>
                    <a:pt x="592" y="623"/>
                  </a:lnTo>
                  <a:lnTo>
                    <a:pt x="587" y="607"/>
                  </a:lnTo>
                  <a:lnTo>
                    <a:pt x="586" y="590"/>
                  </a:lnTo>
                  <a:lnTo>
                    <a:pt x="587" y="594"/>
                  </a:lnTo>
                  <a:lnTo>
                    <a:pt x="510" y="15"/>
                  </a:lnTo>
                  <a:lnTo>
                    <a:pt x="513" y="15"/>
                  </a:lnTo>
                  <a:lnTo>
                    <a:pt x="511" y="12"/>
                  </a:lnTo>
                  <a:lnTo>
                    <a:pt x="511" y="8"/>
                  </a:lnTo>
                  <a:lnTo>
                    <a:pt x="510" y="4"/>
                  </a:lnTo>
                  <a:lnTo>
                    <a:pt x="509" y="0"/>
                  </a:lnTo>
                  <a:lnTo>
                    <a:pt x="487" y="4"/>
                  </a:lnTo>
                  <a:lnTo>
                    <a:pt x="465" y="8"/>
                  </a:lnTo>
                  <a:lnTo>
                    <a:pt x="445" y="12"/>
                  </a:lnTo>
                  <a:lnTo>
                    <a:pt x="425" y="17"/>
                  </a:lnTo>
                  <a:lnTo>
                    <a:pt x="406" y="22"/>
                  </a:lnTo>
                  <a:lnTo>
                    <a:pt x="386" y="27"/>
                  </a:lnTo>
                  <a:lnTo>
                    <a:pt x="367" y="32"/>
                  </a:lnTo>
                  <a:lnTo>
                    <a:pt x="349" y="39"/>
                  </a:lnTo>
                  <a:lnTo>
                    <a:pt x="332" y="45"/>
                  </a:lnTo>
                  <a:lnTo>
                    <a:pt x="315" y="52"/>
                  </a:lnTo>
                  <a:lnTo>
                    <a:pt x="297" y="58"/>
                  </a:lnTo>
                  <a:lnTo>
                    <a:pt x="281" y="64"/>
                  </a:lnTo>
                  <a:lnTo>
                    <a:pt x="266" y="72"/>
                  </a:lnTo>
                  <a:lnTo>
                    <a:pt x="251" y="79"/>
                  </a:lnTo>
                  <a:lnTo>
                    <a:pt x="237" y="87"/>
                  </a:lnTo>
                  <a:lnTo>
                    <a:pt x="223" y="95"/>
                  </a:lnTo>
                  <a:lnTo>
                    <a:pt x="204" y="107"/>
                  </a:lnTo>
                  <a:lnTo>
                    <a:pt x="187" y="119"/>
                  </a:lnTo>
                  <a:lnTo>
                    <a:pt x="170" y="132"/>
                  </a:lnTo>
                  <a:lnTo>
                    <a:pt x="155" y="145"/>
                  </a:lnTo>
                  <a:lnTo>
                    <a:pt x="140" y="157"/>
                  </a:lnTo>
                  <a:lnTo>
                    <a:pt x="126" y="172"/>
                  </a:lnTo>
                  <a:lnTo>
                    <a:pt x="112" y="186"/>
                  </a:lnTo>
                  <a:lnTo>
                    <a:pt x="101" y="201"/>
                  </a:lnTo>
                  <a:lnTo>
                    <a:pt x="89" y="217"/>
                  </a:lnTo>
                  <a:lnTo>
                    <a:pt x="77" y="233"/>
                  </a:lnTo>
                  <a:lnTo>
                    <a:pt x="67" y="251"/>
                  </a:lnTo>
                  <a:lnTo>
                    <a:pt x="58" y="268"/>
                  </a:lnTo>
                  <a:lnTo>
                    <a:pt x="49" y="285"/>
                  </a:lnTo>
                  <a:lnTo>
                    <a:pt x="41" y="303"/>
                  </a:lnTo>
                  <a:lnTo>
                    <a:pt x="33" y="322"/>
                  </a:lnTo>
                  <a:lnTo>
                    <a:pt x="27" y="342"/>
                  </a:lnTo>
                  <a:lnTo>
                    <a:pt x="14" y="385"/>
                  </a:lnTo>
                  <a:lnTo>
                    <a:pt x="5" y="430"/>
                  </a:lnTo>
                  <a:lnTo>
                    <a:pt x="1" y="476"/>
                  </a:lnTo>
                  <a:lnTo>
                    <a:pt x="0" y="522"/>
                  </a:lnTo>
                  <a:lnTo>
                    <a:pt x="1" y="550"/>
                  </a:lnTo>
                  <a:lnTo>
                    <a:pt x="4" y="579"/>
                  </a:lnTo>
                  <a:lnTo>
                    <a:pt x="10" y="608"/>
                  </a:lnTo>
                  <a:lnTo>
                    <a:pt x="15" y="636"/>
                  </a:lnTo>
                  <a:lnTo>
                    <a:pt x="21" y="662"/>
                  </a:lnTo>
                  <a:lnTo>
                    <a:pt x="29" y="686"/>
                  </a:lnTo>
                  <a:lnTo>
                    <a:pt x="39" y="712"/>
                  </a:lnTo>
                  <a:lnTo>
                    <a:pt x="48" y="736"/>
                  </a:lnTo>
                  <a:lnTo>
                    <a:pt x="59" y="762"/>
                  </a:lnTo>
                  <a:lnTo>
                    <a:pt x="71" y="788"/>
                  </a:lnTo>
                  <a:lnTo>
                    <a:pt x="85" y="812"/>
                  </a:lnTo>
                  <a:lnTo>
                    <a:pt x="98" y="838"/>
                  </a:lnTo>
                  <a:lnTo>
                    <a:pt x="115" y="863"/>
                  </a:lnTo>
                  <a:lnTo>
                    <a:pt x="131" y="887"/>
                  </a:lnTo>
                  <a:lnTo>
                    <a:pt x="149" y="912"/>
                  </a:lnTo>
                  <a:lnTo>
                    <a:pt x="167" y="936"/>
                  </a:lnTo>
                  <a:lnTo>
                    <a:pt x="187" y="960"/>
                  </a:lnTo>
                  <a:lnTo>
                    <a:pt x="209" y="984"/>
                  </a:lnTo>
                  <a:lnTo>
                    <a:pt x="230" y="1007"/>
                  </a:lnTo>
                  <a:lnTo>
                    <a:pt x="254" y="1031"/>
                  </a:lnTo>
                  <a:lnTo>
                    <a:pt x="278" y="1054"/>
                  </a:lnTo>
                  <a:lnTo>
                    <a:pt x="303" y="1077"/>
                  </a:lnTo>
                  <a:lnTo>
                    <a:pt x="330" y="1099"/>
                  </a:lnTo>
                  <a:lnTo>
                    <a:pt x="357" y="1122"/>
                  </a:lnTo>
                  <a:lnTo>
                    <a:pt x="386" y="1143"/>
                  </a:lnTo>
                  <a:lnTo>
                    <a:pt x="415" y="1166"/>
                  </a:lnTo>
                  <a:lnTo>
                    <a:pt x="446" y="1187"/>
                  </a:lnTo>
                  <a:lnTo>
                    <a:pt x="478" y="1207"/>
                  </a:lnTo>
                  <a:lnTo>
                    <a:pt x="499" y="1185"/>
                  </a:lnTo>
                  <a:lnTo>
                    <a:pt x="518" y="1162"/>
                  </a:lnTo>
                  <a:lnTo>
                    <a:pt x="535" y="1141"/>
                  </a:lnTo>
                  <a:lnTo>
                    <a:pt x="550" y="1120"/>
                  </a:lnTo>
                  <a:lnTo>
                    <a:pt x="562" y="1100"/>
                  </a:lnTo>
                  <a:lnTo>
                    <a:pt x="570" y="1081"/>
                  </a:lnTo>
                  <a:lnTo>
                    <a:pt x="576" y="1064"/>
                  </a:lnTo>
                  <a:lnTo>
                    <a:pt x="578" y="1049"/>
                  </a:lnTo>
                  <a:lnTo>
                    <a:pt x="570" y="1003"/>
                  </a:lnTo>
                  <a:lnTo>
                    <a:pt x="552" y="960"/>
                  </a:lnTo>
                  <a:lnTo>
                    <a:pt x="527" y="921"/>
                  </a:lnTo>
                  <a:lnTo>
                    <a:pt x="499" y="886"/>
                  </a:lnTo>
                  <a:lnTo>
                    <a:pt x="471" y="857"/>
                  </a:lnTo>
                  <a:lnTo>
                    <a:pt x="446" y="836"/>
                  </a:lnTo>
                  <a:lnTo>
                    <a:pt x="428" y="822"/>
                  </a:lnTo>
                  <a:lnTo>
                    <a:pt x="422" y="817"/>
                  </a:lnTo>
                  <a:close/>
                </a:path>
              </a:pathLst>
            </a:custGeom>
            <a:solidFill>
              <a:srgbClr val="FFD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4" name="Freeform 32"/>
            <p:cNvSpPr>
              <a:spLocks/>
            </p:cNvSpPr>
            <p:nvPr/>
          </p:nvSpPr>
          <p:spPr bwMode="auto">
            <a:xfrm>
              <a:off x="5226" y="3956"/>
              <a:ext cx="116" cy="167"/>
            </a:xfrm>
            <a:custGeom>
              <a:avLst/>
              <a:gdLst>
                <a:gd name="T0" fmla="*/ 1 w 349"/>
                <a:gd name="T1" fmla="*/ 1 h 502"/>
                <a:gd name="T2" fmla="*/ 1 w 349"/>
                <a:gd name="T3" fmla="*/ 1 h 502"/>
                <a:gd name="T4" fmla="*/ 1 w 349"/>
                <a:gd name="T5" fmla="*/ 0 h 502"/>
                <a:gd name="T6" fmla="*/ 1 w 349"/>
                <a:gd name="T7" fmla="*/ 0 h 502"/>
                <a:gd name="T8" fmla="*/ 1 w 349"/>
                <a:gd name="T9" fmla="*/ 0 h 502"/>
                <a:gd name="T10" fmla="*/ 1 w 349"/>
                <a:gd name="T11" fmla="*/ 0 h 502"/>
                <a:gd name="T12" fmla="*/ 1 w 349"/>
                <a:gd name="T13" fmla="*/ 0 h 502"/>
                <a:gd name="T14" fmla="*/ 1 w 349"/>
                <a:gd name="T15" fmla="*/ 0 h 502"/>
                <a:gd name="T16" fmla="*/ 1 w 349"/>
                <a:gd name="T17" fmla="*/ 0 h 502"/>
                <a:gd name="T18" fmla="*/ 0 w 349"/>
                <a:gd name="T19" fmla="*/ 0 h 502"/>
                <a:gd name="T20" fmla="*/ 0 w 349"/>
                <a:gd name="T21" fmla="*/ 0 h 502"/>
                <a:gd name="T22" fmla="*/ 0 w 349"/>
                <a:gd name="T23" fmla="*/ 0 h 502"/>
                <a:gd name="T24" fmla="*/ 0 w 349"/>
                <a:gd name="T25" fmla="*/ 0 h 502"/>
                <a:gd name="T26" fmla="*/ 0 w 349"/>
                <a:gd name="T27" fmla="*/ 0 h 502"/>
                <a:gd name="T28" fmla="*/ 0 w 349"/>
                <a:gd name="T29" fmla="*/ 0 h 502"/>
                <a:gd name="T30" fmla="*/ 1 w 349"/>
                <a:gd name="T31" fmla="*/ 1 h 502"/>
                <a:gd name="T32" fmla="*/ 1 w 349"/>
                <a:gd name="T33" fmla="*/ 1 h 502"/>
                <a:gd name="T34" fmla="*/ 0 w 349"/>
                <a:gd name="T35" fmla="*/ 1 h 502"/>
                <a:gd name="T36" fmla="*/ 0 w 349"/>
                <a:gd name="T37" fmla="*/ 2 h 502"/>
                <a:gd name="T38" fmla="*/ 0 w 349"/>
                <a:gd name="T39" fmla="*/ 2 h 502"/>
                <a:gd name="T40" fmla="*/ 0 w 349"/>
                <a:gd name="T41" fmla="*/ 2 h 502"/>
                <a:gd name="T42" fmla="*/ 0 w 349"/>
                <a:gd name="T43" fmla="*/ 2 h 502"/>
                <a:gd name="T44" fmla="*/ 0 w 349"/>
                <a:gd name="T45" fmla="*/ 2 h 502"/>
                <a:gd name="T46" fmla="*/ 0 w 349"/>
                <a:gd name="T47" fmla="*/ 2 h 502"/>
                <a:gd name="T48" fmla="*/ 1 w 349"/>
                <a:gd name="T49" fmla="*/ 2 h 502"/>
                <a:gd name="T50" fmla="*/ 1 w 349"/>
                <a:gd name="T51" fmla="*/ 2 h 502"/>
                <a:gd name="T52" fmla="*/ 1 w 349"/>
                <a:gd name="T53" fmla="*/ 2 h 502"/>
                <a:gd name="T54" fmla="*/ 1 w 349"/>
                <a:gd name="T55" fmla="*/ 2 h 502"/>
                <a:gd name="T56" fmla="*/ 1 w 349"/>
                <a:gd name="T57" fmla="*/ 2 h 502"/>
                <a:gd name="T58" fmla="*/ 1 w 349"/>
                <a:gd name="T59" fmla="*/ 2 h 502"/>
                <a:gd name="T60" fmla="*/ 1 w 349"/>
                <a:gd name="T61" fmla="*/ 1 h 502"/>
                <a:gd name="T62" fmla="*/ 1 w 349"/>
                <a:gd name="T63" fmla="*/ 1 h 502"/>
                <a:gd name="T64" fmla="*/ 1 w 349"/>
                <a:gd name="T65" fmla="*/ 1 h 502"/>
                <a:gd name="T66" fmla="*/ 1 w 349"/>
                <a:gd name="T67" fmla="*/ 1 h 5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49"/>
                <a:gd name="T103" fmla="*/ 0 h 502"/>
                <a:gd name="T104" fmla="*/ 349 w 349"/>
                <a:gd name="T105" fmla="*/ 502 h 50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49" h="502">
                  <a:moveTo>
                    <a:pt x="343" y="173"/>
                  </a:moveTo>
                  <a:lnTo>
                    <a:pt x="339" y="165"/>
                  </a:lnTo>
                  <a:lnTo>
                    <a:pt x="333" y="154"/>
                  </a:lnTo>
                  <a:lnTo>
                    <a:pt x="323" y="141"/>
                  </a:lnTo>
                  <a:lnTo>
                    <a:pt x="312" y="127"/>
                  </a:lnTo>
                  <a:lnTo>
                    <a:pt x="297" y="112"/>
                  </a:lnTo>
                  <a:lnTo>
                    <a:pt x="280" y="97"/>
                  </a:lnTo>
                  <a:lnTo>
                    <a:pt x="260" y="80"/>
                  </a:lnTo>
                  <a:lnTo>
                    <a:pt x="235" y="64"/>
                  </a:lnTo>
                  <a:lnTo>
                    <a:pt x="225" y="58"/>
                  </a:lnTo>
                  <a:lnTo>
                    <a:pt x="214" y="52"/>
                  </a:lnTo>
                  <a:lnTo>
                    <a:pt x="202" y="47"/>
                  </a:lnTo>
                  <a:lnTo>
                    <a:pt x="190" y="42"/>
                  </a:lnTo>
                  <a:lnTo>
                    <a:pt x="178" y="36"/>
                  </a:lnTo>
                  <a:lnTo>
                    <a:pt x="165" y="32"/>
                  </a:lnTo>
                  <a:lnTo>
                    <a:pt x="152" y="28"/>
                  </a:lnTo>
                  <a:lnTo>
                    <a:pt x="139" y="23"/>
                  </a:lnTo>
                  <a:lnTo>
                    <a:pt x="125" y="20"/>
                  </a:lnTo>
                  <a:lnTo>
                    <a:pt x="111" y="16"/>
                  </a:lnTo>
                  <a:lnTo>
                    <a:pt x="97" y="13"/>
                  </a:lnTo>
                  <a:lnTo>
                    <a:pt x="85" y="10"/>
                  </a:lnTo>
                  <a:lnTo>
                    <a:pt x="71" y="7"/>
                  </a:lnTo>
                  <a:lnTo>
                    <a:pt x="58" y="4"/>
                  </a:lnTo>
                  <a:lnTo>
                    <a:pt x="45" y="2"/>
                  </a:lnTo>
                  <a:lnTo>
                    <a:pt x="32" y="0"/>
                  </a:lnTo>
                  <a:lnTo>
                    <a:pt x="50" y="20"/>
                  </a:lnTo>
                  <a:lnTo>
                    <a:pt x="68" y="43"/>
                  </a:lnTo>
                  <a:lnTo>
                    <a:pt x="87" y="66"/>
                  </a:lnTo>
                  <a:lnTo>
                    <a:pt x="103" y="93"/>
                  </a:lnTo>
                  <a:lnTo>
                    <a:pt x="116" y="121"/>
                  </a:lnTo>
                  <a:lnTo>
                    <a:pt x="127" y="150"/>
                  </a:lnTo>
                  <a:lnTo>
                    <a:pt x="135" y="181"/>
                  </a:lnTo>
                  <a:lnTo>
                    <a:pt x="138" y="213"/>
                  </a:lnTo>
                  <a:lnTo>
                    <a:pt x="135" y="241"/>
                  </a:lnTo>
                  <a:lnTo>
                    <a:pt x="126" y="271"/>
                  </a:lnTo>
                  <a:lnTo>
                    <a:pt x="112" y="304"/>
                  </a:lnTo>
                  <a:lnTo>
                    <a:pt x="95" y="339"/>
                  </a:lnTo>
                  <a:lnTo>
                    <a:pt x="74" y="376"/>
                  </a:lnTo>
                  <a:lnTo>
                    <a:pt x="50" y="412"/>
                  </a:lnTo>
                  <a:lnTo>
                    <a:pt x="26" y="447"/>
                  </a:lnTo>
                  <a:lnTo>
                    <a:pt x="0" y="483"/>
                  </a:lnTo>
                  <a:lnTo>
                    <a:pt x="15" y="486"/>
                  </a:lnTo>
                  <a:lnTo>
                    <a:pt x="31" y="488"/>
                  </a:lnTo>
                  <a:lnTo>
                    <a:pt x="46" y="490"/>
                  </a:lnTo>
                  <a:lnTo>
                    <a:pt x="61" y="492"/>
                  </a:lnTo>
                  <a:lnTo>
                    <a:pt x="76" y="494"/>
                  </a:lnTo>
                  <a:lnTo>
                    <a:pt x="91" y="497"/>
                  </a:lnTo>
                  <a:lnTo>
                    <a:pt x="106" y="498"/>
                  </a:lnTo>
                  <a:lnTo>
                    <a:pt x="120" y="499"/>
                  </a:lnTo>
                  <a:lnTo>
                    <a:pt x="135" y="500"/>
                  </a:lnTo>
                  <a:lnTo>
                    <a:pt x="149" y="501"/>
                  </a:lnTo>
                  <a:lnTo>
                    <a:pt x="164" y="502"/>
                  </a:lnTo>
                  <a:lnTo>
                    <a:pt x="178" y="502"/>
                  </a:lnTo>
                  <a:lnTo>
                    <a:pt x="192" y="502"/>
                  </a:lnTo>
                  <a:lnTo>
                    <a:pt x="205" y="502"/>
                  </a:lnTo>
                  <a:lnTo>
                    <a:pt x="219" y="502"/>
                  </a:lnTo>
                  <a:lnTo>
                    <a:pt x="233" y="502"/>
                  </a:lnTo>
                  <a:lnTo>
                    <a:pt x="247" y="473"/>
                  </a:lnTo>
                  <a:lnTo>
                    <a:pt x="263" y="442"/>
                  </a:lnTo>
                  <a:lnTo>
                    <a:pt x="278" y="408"/>
                  </a:lnTo>
                  <a:lnTo>
                    <a:pt x="294" y="370"/>
                  </a:lnTo>
                  <a:lnTo>
                    <a:pt x="309" y="331"/>
                  </a:lnTo>
                  <a:lnTo>
                    <a:pt x="324" y="289"/>
                  </a:lnTo>
                  <a:lnTo>
                    <a:pt x="337" y="245"/>
                  </a:lnTo>
                  <a:lnTo>
                    <a:pt x="349" y="200"/>
                  </a:lnTo>
                  <a:lnTo>
                    <a:pt x="349" y="196"/>
                  </a:lnTo>
                  <a:lnTo>
                    <a:pt x="348" y="189"/>
                  </a:lnTo>
                  <a:lnTo>
                    <a:pt x="347" y="182"/>
                  </a:lnTo>
                  <a:lnTo>
                    <a:pt x="343" y="173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5" name="Freeform 33"/>
            <p:cNvSpPr>
              <a:spLocks/>
            </p:cNvSpPr>
            <p:nvPr/>
          </p:nvSpPr>
          <p:spPr bwMode="auto">
            <a:xfrm>
              <a:off x="5327" y="3900"/>
              <a:ext cx="130" cy="222"/>
            </a:xfrm>
            <a:custGeom>
              <a:avLst/>
              <a:gdLst>
                <a:gd name="T0" fmla="*/ 1 w 389"/>
                <a:gd name="T1" fmla="*/ 1 h 664"/>
                <a:gd name="T2" fmla="*/ 1 w 389"/>
                <a:gd name="T3" fmla="*/ 1 h 664"/>
                <a:gd name="T4" fmla="*/ 1 w 389"/>
                <a:gd name="T5" fmla="*/ 1 h 664"/>
                <a:gd name="T6" fmla="*/ 1 w 389"/>
                <a:gd name="T7" fmla="*/ 1 h 664"/>
                <a:gd name="T8" fmla="*/ 1 w 389"/>
                <a:gd name="T9" fmla="*/ 1 h 664"/>
                <a:gd name="T10" fmla="*/ 1 w 389"/>
                <a:gd name="T11" fmla="*/ 1 h 664"/>
                <a:gd name="T12" fmla="*/ 1 w 389"/>
                <a:gd name="T13" fmla="*/ 1 h 664"/>
                <a:gd name="T14" fmla="*/ 1 w 389"/>
                <a:gd name="T15" fmla="*/ 1 h 664"/>
                <a:gd name="T16" fmla="*/ 1 w 389"/>
                <a:gd name="T17" fmla="*/ 0 h 664"/>
                <a:gd name="T18" fmla="*/ 1 w 389"/>
                <a:gd name="T19" fmla="*/ 0 h 664"/>
                <a:gd name="T20" fmla="*/ 1 w 389"/>
                <a:gd name="T21" fmla="*/ 0 h 664"/>
                <a:gd name="T22" fmla="*/ 2 w 389"/>
                <a:gd name="T23" fmla="*/ 0 h 664"/>
                <a:gd name="T24" fmla="*/ 2 w 389"/>
                <a:gd name="T25" fmla="*/ 0 h 664"/>
                <a:gd name="T26" fmla="*/ 1 w 389"/>
                <a:gd name="T27" fmla="*/ 0 h 664"/>
                <a:gd name="T28" fmla="*/ 1 w 389"/>
                <a:gd name="T29" fmla="*/ 0 h 664"/>
                <a:gd name="T30" fmla="*/ 1 w 389"/>
                <a:gd name="T31" fmla="*/ 0 h 664"/>
                <a:gd name="T32" fmla="*/ 1 w 389"/>
                <a:gd name="T33" fmla="*/ 0 h 664"/>
                <a:gd name="T34" fmla="*/ 1 w 389"/>
                <a:gd name="T35" fmla="*/ 0 h 664"/>
                <a:gd name="T36" fmla="*/ 1 w 389"/>
                <a:gd name="T37" fmla="*/ 0 h 664"/>
                <a:gd name="T38" fmla="*/ 0 w 389"/>
                <a:gd name="T39" fmla="*/ 0 h 664"/>
                <a:gd name="T40" fmla="*/ 0 w 389"/>
                <a:gd name="T41" fmla="*/ 1 h 664"/>
                <a:gd name="T42" fmla="*/ 0 w 389"/>
                <a:gd name="T43" fmla="*/ 1 h 664"/>
                <a:gd name="T44" fmla="*/ 0 w 389"/>
                <a:gd name="T45" fmla="*/ 1 h 664"/>
                <a:gd name="T46" fmla="*/ 0 w 389"/>
                <a:gd name="T47" fmla="*/ 1 h 664"/>
                <a:gd name="T48" fmla="*/ 0 w 389"/>
                <a:gd name="T49" fmla="*/ 1 h 664"/>
                <a:gd name="T50" fmla="*/ 0 w 389"/>
                <a:gd name="T51" fmla="*/ 1 h 664"/>
                <a:gd name="T52" fmla="*/ 0 w 389"/>
                <a:gd name="T53" fmla="*/ 1 h 664"/>
                <a:gd name="T54" fmla="*/ 0 w 389"/>
                <a:gd name="T55" fmla="*/ 1 h 664"/>
                <a:gd name="T56" fmla="*/ 0 w 389"/>
                <a:gd name="T57" fmla="*/ 1 h 664"/>
                <a:gd name="T58" fmla="*/ 0 w 389"/>
                <a:gd name="T59" fmla="*/ 1 h 664"/>
                <a:gd name="T60" fmla="*/ 0 w 389"/>
                <a:gd name="T61" fmla="*/ 2 h 664"/>
                <a:gd name="T62" fmla="*/ 0 w 389"/>
                <a:gd name="T63" fmla="*/ 2 h 664"/>
                <a:gd name="T64" fmla="*/ 0 w 389"/>
                <a:gd name="T65" fmla="*/ 2 h 664"/>
                <a:gd name="T66" fmla="*/ 0 w 389"/>
                <a:gd name="T67" fmla="*/ 3 h 664"/>
                <a:gd name="T68" fmla="*/ 0 w 389"/>
                <a:gd name="T69" fmla="*/ 3 h 664"/>
                <a:gd name="T70" fmla="*/ 0 w 389"/>
                <a:gd name="T71" fmla="*/ 3 h 664"/>
                <a:gd name="T72" fmla="*/ 0 w 389"/>
                <a:gd name="T73" fmla="*/ 3 h 664"/>
                <a:gd name="T74" fmla="*/ 0 w 389"/>
                <a:gd name="T75" fmla="*/ 3 h 664"/>
                <a:gd name="T76" fmla="*/ 1 w 389"/>
                <a:gd name="T77" fmla="*/ 3 h 664"/>
                <a:gd name="T78" fmla="*/ 1 w 389"/>
                <a:gd name="T79" fmla="*/ 3 h 664"/>
                <a:gd name="T80" fmla="*/ 1 w 389"/>
                <a:gd name="T81" fmla="*/ 3 h 664"/>
                <a:gd name="T82" fmla="*/ 1 w 389"/>
                <a:gd name="T83" fmla="*/ 3 h 664"/>
                <a:gd name="T84" fmla="*/ 1 w 389"/>
                <a:gd name="T85" fmla="*/ 2 h 664"/>
                <a:gd name="T86" fmla="*/ 1 w 389"/>
                <a:gd name="T87" fmla="*/ 2 h 664"/>
                <a:gd name="T88" fmla="*/ 1 w 389"/>
                <a:gd name="T89" fmla="*/ 2 h 664"/>
                <a:gd name="T90" fmla="*/ 1 w 389"/>
                <a:gd name="T91" fmla="*/ 2 h 664"/>
                <a:gd name="T92" fmla="*/ 1 w 389"/>
                <a:gd name="T93" fmla="*/ 1 h 66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89"/>
                <a:gd name="T142" fmla="*/ 0 h 664"/>
                <a:gd name="T143" fmla="*/ 389 w 389"/>
                <a:gd name="T144" fmla="*/ 664 h 66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89" h="664">
                  <a:moveTo>
                    <a:pt x="295" y="347"/>
                  </a:moveTo>
                  <a:lnTo>
                    <a:pt x="292" y="337"/>
                  </a:lnTo>
                  <a:lnTo>
                    <a:pt x="288" y="330"/>
                  </a:lnTo>
                  <a:lnTo>
                    <a:pt x="283" y="321"/>
                  </a:lnTo>
                  <a:lnTo>
                    <a:pt x="279" y="314"/>
                  </a:lnTo>
                  <a:lnTo>
                    <a:pt x="274" y="307"/>
                  </a:lnTo>
                  <a:lnTo>
                    <a:pt x="268" y="301"/>
                  </a:lnTo>
                  <a:lnTo>
                    <a:pt x="263" y="294"/>
                  </a:lnTo>
                  <a:lnTo>
                    <a:pt x="258" y="288"/>
                  </a:lnTo>
                  <a:lnTo>
                    <a:pt x="247" y="275"/>
                  </a:lnTo>
                  <a:lnTo>
                    <a:pt x="236" y="261"/>
                  </a:lnTo>
                  <a:lnTo>
                    <a:pt x="228" y="245"/>
                  </a:lnTo>
                  <a:lnTo>
                    <a:pt x="221" y="227"/>
                  </a:lnTo>
                  <a:lnTo>
                    <a:pt x="217" y="205"/>
                  </a:lnTo>
                  <a:lnTo>
                    <a:pt x="217" y="181"/>
                  </a:lnTo>
                  <a:lnTo>
                    <a:pt x="221" y="152"/>
                  </a:lnTo>
                  <a:lnTo>
                    <a:pt x="232" y="118"/>
                  </a:lnTo>
                  <a:lnTo>
                    <a:pt x="241" y="101"/>
                  </a:lnTo>
                  <a:lnTo>
                    <a:pt x="253" y="85"/>
                  </a:lnTo>
                  <a:lnTo>
                    <a:pt x="270" y="68"/>
                  </a:lnTo>
                  <a:lnTo>
                    <a:pt x="292" y="53"/>
                  </a:lnTo>
                  <a:lnTo>
                    <a:pt x="314" y="40"/>
                  </a:lnTo>
                  <a:lnTo>
                    <a:pt x="339" y="26"/>
                  </a:lnTo>
                  <a:lnTo>
                    <a:pt x="364" y="14"/>
                  </a:lnTo>
                  <a:lnTo>
                    <a:pt x="389" y="2"/>
                  </a:lnTo>
                  <a:lnTo>
                    <a:pt x="370" y="1"/>
                  </a:lnTo>
                  <a:lnTo>
                    <a:pt x="351" y="0"/>
                  </a:lnTo>
                  <a:lnTo>
                    <a:pt x="329" y="0"/>
                  </a:lnTo>
                  <a:lnTo>
                    <a:pt x="309" y="1"/>
                  </a:lnTo>
                  <a:lnTo>
                    <a:pt x="288" y="3"/>
                  </a:lnTo>
                  <a:lnTo>
                    <a:pt x="266" y="6"/>
                  </a:lnTo>
                  <a:lnTo>
                    <a:pt x="245" y="10"/>
                  </a:lnTo>
                  <a:lnTo>
                    <a:pt x="224" y="15"/>
                  </a:lnTo>
                  <a:lnTo>
                    <a:pt x="204" y="21"/>
                  </a:lnTo>
                  <a:lnTo>
                    <a:pt x="184" y="30"/>
                  </a:lnTo>
                  <a:lnTo>
                    <a:pt x="166" y="40"/>
                  </a:lnTo>
                  <a:lnTo>
                    <a:pt x="147" y="51"/>
                  </a:lnTo>
                  <a:lnTo>
                    <a:pt x="131" y="64"/>
                  </a:lnTo>
                  <a:lnTo>
                    <a:pt x="116" y="80"/>
                  </a:lnTo>
                  <a:lnTo>
                    <a:pt x="102" y="97"/>
                  </a:lnTo>
                  <a:lnTo>
                    <a:pt x="91" y="117"/>
                  </a:lnTo>
                  <a:lnTo>
                    <a:pt x="78" y="144"/>
                  </a:lnTo>
                  <a:lnTo>
                    <a:pt x="70" y="171"/>
                  </a:lnTo>
                  <a:lnTo>
                    <a:pt x="68" y="196"/>
                  </a:lnTo>
                  <a:lnTo>
                    <a:pt x="68" y="218"/>
                  </a:lnTo>
                  <a:lnTo>
                    <a:pt x="71" y="241"/>
                  </a:lnTo>
                  <a:lnTo>
                    <a:pt x="77" y="261"/>
                  </a:lnTo>
                  <a:lnTo>
                    <a:pt x="83" y="280"/>
                  </a:lnTo>
                  <a:lnTo>
                    <a:pt x="90" y="300"/>
                  </a:lnTo>
                  <a:lnTo>
                    <a:pt x="92" y="304"/>
                  </a:lnTo>
                  <a:lnTo>
                    <a:pt x="93" y="308"/>
                  </a:lnTo>
                  <a:lnTo>
                    <a:pt x="95" y="312"/>
                  </a:lnTo>
                  <a:lnTo>
                    <a:pt x="96" y="317"/>
                  </a:lnTo>
                  <a:lnTo>
                    <a:pt x="98" y="322"/>
                  </a:lnTo>
                  <a:lnTo>
                    <a:pt x="100" y="327"/>
                  </a:lnTo>
                  <a:lnTo>
                    <a:pt x="101" y="331"/>
                  </a:lnTo>
                  <a:lnTo>
                    <a:pt x="101" y="332"/>
                  </a:lnTo>
                  <a:lnTo>
                    <a:pt x="100" y="332"/>
                  </a:lnTo>
                  <a:lnTo>
                    <a:pt x="104" y="345"/>
                  </a:lnTo>
                  <a:lnTo>
                    <a:pt x="106" y="356"/>
                  </a:lnTo>
                  <a:lnTo>
                    <a:pt x="106" y="369"/>
                  </a:lnTo>
                  <a:lnTo>
                    <a:pt x="104" y="381"/>
                  </a:lnTo>
                  <a:lnTo>
                    <a:pt x="93" y="423"/>
                  </a:lnTo>
                  <a:lnTo>
                    <a:pt x="81" y="462"/>
                  </a:lnTo>
                  <a:lnTo>
                    <a:pt x="68" y="501"/>
                  </a:lnTo>
                  <a:lnTo>
                    <a:pt x="55" y="537"/>
                  </a:lnTo>
                  <a:lnTo>
                    <a:pt x="42" y="571"/>
                  </a:lnTo>
                  <a:lnTo>
                    <a:pt x="28" y="605"/>
                  </a:lnTo>
                  <a:lnTo>
                    <a:pt x="14" y="635"/>
                  </a:lnTo>
                  <a:lnTo>
                    <a:pt x="0" y="664"/>
                  </a:lnTo>
                  <a:lnTo>
                    <a:pt x="16" y="661"/>
                  </a:lnTo>
                  <a:lnTo>
                    <a:pt x="32" y="659"/>
                  </a:lnTo>
                  <a:lnTo>
                    <a:pt x="48" y="657"/>
                  </a:lnTo>
                  <a:lnTo>
                    <a:pt x="64" y="654"/>
                  </a:lnTo>
                  <a:lnTo>
                    <a:pt x="79" y="651"/>
                  </a:lnTo>
                  <a:lnTo>
                    <a:pt x="95" y="647"/>
                  </a:lnTo>
                  <a:lnTo>
                    <a:pt x="110" y="643"/>
                  </a:lnTo>
                  <a:lnTo>
                    <a:pt x="125" y="639"/>
                  </a:lnTo>
                  <a:lnTo>
                    <a:pt x="139" y="635"/>
                  </a:lnTo>
                  <a:lnTo>
                    <a:pt x="154" y="630"/>
                  </a:lnTo>
                  <a:lnTo>
                    <a:pt x="168" y="625"/>
                  </a:lnTo>
                  <a:lnTo>
                    <a:pt x="182" y="620"/>
                  </a:lnTo>
                  <a:lnTo>
                    <a:pt x="196" y="614"/>
                  </a:lnTo>
                  <a:lnTo>
                    <a:pt x="209" y="609"/>
                  </a:lnTo>
                  <a:lnTo>
                    <a:pt x="223" y="603"/>
                  </a:lnTo>
                  <a:lnTo>
                    <a:pt x="236" y="596"/>
                  </a:lnTo>
                  <a:lnTo>
                    <a:pt x="249" y="565"/>
                  </a:lnTo>
                  <a:lnTo>
                    <a:pt x="262" y="530"/>
                  </a:lnTo>
                  <a:lnTo>
                    <a:pt x="273" y="494"/>
                  </a:lnTo>
                  <a:lnTo>
                    <a:pt x="283" y="459"/>
                  </a:lnTo>
                  <a:lnTo>
                    <a:pt x="291" y="425"/>
                  </a:lnTo>
                  <a:lnTo>
                    <a:pt x="296" y="394"/>
                  </a:lnTo>
                  <a:lnTo>
                    <a:pt x="298" y="367"/>
                  </a:lnTo>
                  <a:lnTo>
                    <a:pt x="295" y="347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6" name="Freeform 34"/>
            <p:cNvSpPr>
              <a:spLocks/>
            </p:cNvSpPr>
            <p:nvPr/>
          </p:nvSpPr>
          <p:spPr bwMode="auto">
            <a:xfrm>
              <a:off x="5203" y="3409"/>
              <a:ext cx="360" cy="597"/>
            </a:xfrm>
            <a:custGeom>
              <a:avLst/>
              <a:gdLst>
                <a:gd name="T0" fmla="*/ 3 w 1078"/>
                <a:gd name="T1" fmla="*/ 3 h 1791"/>
                <a:gd name="T2" fmla="*/ 3 w 1078"/>
                <a:gd name="T3" fmla="*/ 5 h 1791"/>
                <a:gd name="T4" fmla="*/ 3 w 1078"/>
                <a:gd name="T5" fmla="*/ 5 h 1791"/>
                <a:gd name="T6" fmla="*/ 3 w 1078"/>
                <a:gd name="T7" fmla="*/ 5 h 1791"/>
                <a:gd name="T8" fmla="*/ 3 w 1078"/>
                <a:gd name="T9" fmla="*/ 4 h 1791"/>
                <a:gd name="T10" fmla="*/ 4 w 1078"/>
                <a:gd name="T11" fmla="*/ 4 h 1791"/>
                <a:gd name="T12" fmla="*/ 4 w 1078"/>
                <a:gd name="T13" fmla="*/ 5 h 1791"/>
                <a:gd name="T14" fmla="*/ 4 w 1078"/>
                <a:gd name="T15" fmla="*/ 5 h 1791"/>
                <a:gd name="T16" fmla="*/ 3 w 1078"/>
                <a:gd name="T17" fmla="*/ 6 h 1791"/>
                <a:gd name="T18" fmla="*/ 3 w 1078"/>
                <a:gd name="T19" fmla="*/ 6 h 1791"/>
                <a:gd name="T20" fmla="*/ 3 w 1078"/>
                <a:gd name="T21" fmla="*/ 6 h 1791"/>
                <a:gd name="T22" fmla="*/ 2 w 1078"/>
                <a:gd name="T23" fmla="*/ 6 h 1791"/>
                <a:gd name="T24" fmla="*/ 2 w 1078"/>
                <a:gd name="T25" fmla="*/ 6 h 1791"/>
                <a:gd name="T26" fmla="*/ 1 w 1078"/>
                <a:gd name="T27" fmla="*/ 6 h 1791"/>
                <a:gd name="T28" fmla="*/ 0 w 1078"/>
                <a:gd name="T29" fmla="*/ 6 h 1791"/>
                <a:gd name="T30" fmla="*/ 0 w 1078"/>
                <a:gd name="T31" fmla="*/ 6 h 1791"/>
                <a:gd name="T32" fmla="*/ 1 w 1078"/>
                <a:gd name="T33" fmla="*/ 7 h 1791"/>
                <a:gd name="T34" fmla="*/ 1 w 1078"/>
                <a:gd name="T35" fmla="*/ 7 h 1791"/>
                <a:gd name="T36" fmla="*/ 1 w 1078"/>
                <a:gd name="T37" fmla="*/ 7 h 1791"/>
                <a:gd name="T38" fmla="*/ 2 w 1078"/>
                <a:gd name="T39" fmla="*/ 7 h 1791"/>
                <a:gd name="T40" fmla="*/ 2 w 1078"/>
                <a:gd name="T41" fmla="*/ 6 h 1791"/>
                <a:gd name="T42" fmla="*/ 3 w 1078"/>
                <a:gd name="T43" fmla="*/ 6 h 1791"/>
                <a:gd name="T44" fmla="*/ 3 w 1078"/>
                <a:gd name="T45" fmla="*/ 6 h 1791"/>
                <a:gd name="T46" fmla="*/ 4 w 1078"/>
                <a:gd name="T47" fmla="*/ 6 h 1791"/>
                <a:gd name="T48" fmla="*/ 4 w 1078"/>
                <a:gd name="T49" fmla="*/ 6 h 1791"/>
                <a:gd name="T50" fmla="*/ 3 w 1078"/>
                <a:gd name="T51" fmla="*/ 6 h 1791"/>
                <a:gd name="T52" fmla="*/ 3 w 1078"/>
                <a:gd name="T53" fmla="*/ 6 h 1791"/>
                <a:gd name="T54" fmla="*/ 3 w 1078"/>
                <a:gd name="T55" fmla="*/ 7 h 1791"/>
                <a:gd name="T56" fmla="*/ 3 w 1078"/>
                <a:gd name="T57" fmla="*/ 7 h 1791"/>
                <a:gd name="T58" fmla="*/ 3 w 1078"/>
                <a:gd name="T59" fmla="*/ 7 h 1791"/>
                <a:gd name="T60" fmla="*/ 3 w 1078"/>
                <a:gd name="T61" fmla="*/ 7 h 1791"/>
                <a:gd name="T62" fmla="*/ 3 w 1078"/>
                <a:gd name="T63" fmla="*/ 7 h 1791"/>
                <a:gd name="T64" fmla="*/ 4 w 1078"/>
                <a:gd name="T65" fmla="*/ 7 h 1791"/>
                <a:gd name="T66" fmla="*/ 4 w 1078"/>
                <a:gd name="T67" fmla="*/ 7 h 1791"/>
                <a:gd name="T68" fmla="*/ 4 w 1078"/>
                <a:gd name="T69" fmla="*/ 7 h 1791"/>
                <a:gd name="T70" fmla="*/ 4 w 1078"/>
                <a:gd name="T71" fmla="*/ 7 h 1791"/>
                <a:gd name="T72" fmla="*/ 4 w 1078"/>
                <a:gd name="T73" fmla="*/ 7 h 1791"/>
                <a:gd name="T74" fmla="*/ 4 w 1078"/>
                <a:gd name="T75" fmla="*/ 6 h 1791"/>
                <a:gd name="T76" fmla="*/ 4 w 1078"/>
                <a:gd name="T77" fmla="*/ 5 h 1791"/>
                <a:gd name="T78" fmla="*/ 4 w 1078"/>
                <a:gd name="T79" fmla="*/ 3 h 1791"/>
                <a:gd name="T80" fmla="*/ 4 w 1078"/>
                <a:gd name="T81" fmla="*/ 2 h 1791"/>
                <a:gd name="T82" fmla="*/ 3 w 1078"/>
                <a:gd name="T83" fmla="*/ 1 h 1791"/>
                <a:gd name="T84" fmla="*/ 3 w 1078"/>
                <a:gd name="T85" fmla="*/ 1 h 1791"/>
                <a:gd name="T86" fmla="*/ 2 w 1078"/>
                <a:gd name="T87" fmla="*/ 0 h 1791"/>
                <a:gd name="T88" fmla="*/ 2 w 1078"/>
                <a:gd name="T89" fmla="*/ 0 h 1791"/>
                <a:gd name="T90" fmla="*/ 2 w 1078"/>
                <a:gd name="T91" fmla="*/ 0 h 1791"/>
                <a:gd name="T92" fmla="*/ 1 w 1078"/>
                <a:gd name="T93" fmla="*/ 0 h 1791"/>
                <a:gd name="T94" fmla="*/ 1 w 1078"/>
                <a:gd name="T95" fmla="*/ 0 h 1791"/>
                <a:gd name="T96" fmla="*/ 1 w 1078"/>
                <a:gd name="T97" fmla="*/ 0 h 1791"/>
                <a:gd name="T98" fmla="*/ 0 w 1078"/>
                <a:gd name="T99" fmla="*/ 1 h 1791"/>
                <a:gd name="T100" fmla="*/ 0 w 1078"/>
                <a:gd name="T101" fmla="*/ 2 h 1791"/>
                <a:gd name="T102" fmla="*/ 0 w 1078"/>
                <a:gd name="T103" fmla="*/ 2 h 1791"/>
                <a:gd name="T104" fmla="*/ 1 w 1078"/>
                <a:gd name="T105" fmla="*/ 2 h 1791"/>
                <a:gd name="T106" fmla="*/ 2 w 1078"/>
                <a:gd name="T107" fmla="*/ 2 h 1791"/>
                <a:gd name="T108" fmla="*/ 3 w 1078"/>
                <a:gd name="T109" fmla="*/ 2 h 179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78"/>
                <a:gd name="T166" fmla="*/ 0 h 1791"/>
                <a:gd name="T167" fmla="*/ 1078 w 1078"/>
                <a:gd name="T168" fmla="*/ 1791 h 179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78" h="1791">
                  <a:moveTo>
                    <a:pt x="714" y="645"/>
                  </a:moveTo>
                  <a:lnTo>
                    <a:pt x="714" y="649"/>
                  </a:lnTo>
                  <a:lnTo>
                    <a:pt x="713" y="653"/>
                  </a:lnTo>
                  <a:lnTo>
                    <a:pt x="713" y="657"/>
                  </a:lnTo>
                  <a:lnTo>
                    <a:pt x="712" y="662"/>
                  </a:lnTo>
                  <a:lnTo>
                    <a:pt x="713" y="662"/>
                  </a:lnTo>
                  <a:lnTo>
                    <a:pt x="636" y="1246"/>
                  </a:lnTo>
                  <a:lnTo>
                    <a:pt x="635" y="1258"/>
                  </a:lnTo>
                  <a:lnTo>
                    <a:pt x="633" y="1270"/>
                  </a:lnTo>
                  <a:lnTo>
                    <a:pt x="629" y="1281"/>
                  </a:lnTo>
                  <a:lnTo>
                    <a:pt x="623" y="1293"/>
                  </a:lnTo>
                  <a:lnTo>
                    <a:pt x="617" y="1305"/>
                  </a:lnTo>
                  <a:lnTo>
                    <a:pt x="609" y="1316"/>
                  </a:lnTo>
                  <a:lnTo>
                    <a:pt x="601" y="1327"/>
                  </a:lnTo>
                  <a:lnTo>
                    <a:pt x="591" y="1338"/>
                  </a:lnTo>
                  <a:lnTo>
                    <a:pt x="629" y="1315"/>
                  </a:lnTo>
                  <a:lnTo>
                    <a:pt x="633" y="1312"/>
                  </a:lnTo>
                  <a:lnTo>
                    <a:pt x="644" y="1305"/>
                  </a:lnTo>
                  <a:lnTo>
                    <a:pt x="659" y="1293"/>
                  </a:lnTo>
                  <a:lnTo>
                    <a:pt x="679" y="1277"/>
                  </a:lnTo>
                  <a:lnTo>
                    <a:pt x="700" y="1258"/>
                  </a:lnTo>
                  <a:lnTo>
                    <a:pt x="723" y="1235"/>
                  </a:lnTo>
                  <a:lnTo>
                    <a:pt x="745" y="1210"/>
                  </a:lnTo>
                  <a:lnTo>
                    <a:pt x="767" y="1181"/>
                  </a:lnTo>
                  <a:lnTo>
                    <a:pt x="781" y="1152"/>
                  </a:lnTo>
                  <a:lnTo>
                    <a:pt x="790" y="1114"/>
                  </a:lnTo>
                  <a:lnTo>
                    <a:pt x="797" y="1072"/>
                  </a:lnTo>
                  <a:lnTo>
                    <a:pt x="801" y="1026"/>
                  </a:lnTo>
                  <a:lnTo>
                    <a:pt x="802" y="981"/>
                  </a:lnTo>
                  <a:lnTo>
                    <a:pt x="802" y="938"/>
                  </a:lnTo>
                  <a:lnTo>
                    <a:pt x="801" y="900"/>
                  </a:lnTo>
                  <a:lnTo>
                    <a:pt x="799" y="871"/>
                  </a:lnTo>
                  <a:lnTo>
                    <a:pt x="790" y="769"/>
                  </a:lnTo>
                  <a:lnTo>
                    <a:pt x="852" y="850"/>
                  </a:lnTo>
                  <a:lnTo>
                    <a:pt x="856" y="856"/>
                  </a:lnTo>
                  <a:lnTo>
                    <a:pt x="867" y="874"/>
                  </a:lnTo>
                  <a:lnTo>
                    <a:pt x="881" y="900"/>
                  </a:lnTo>
                  <a:lnTo>
                    <a:pt x="896" y="938"/>
                  </a:lnTo>
                  <a:lnTo>
                    <a:pt x="912" y="984"/>
                  </a:lnTo>
                  <a:lnTo>
                    <a:pt x="926" y="1042"/>
                  </a:lnTo>
                  <a:lnTo>
                    <a:pt x="936" y="1109"/>
                  </a:lnTo>
                  <a:lnTo>
                    <a:pt x="940" y="1186"/>
                  </a:lnTo>
                  <a:lnTo>
                    <a:pt x="939" y="1209"/>
                  </a:lnTo>
                  <a:lnTo>
                    <a:pt x="937" y="1231"/>
                  </a:lnTo>
                  <a:lnTo>
                    <a:pt x="932" y="1250"/>
                  </a:lnTo>
                  <a:lnTo>
                    <a:pt x="926" y="1270"/>
                  </a:lnTo>
                  <a:lnTo>
                    <a:pt x="916" y="1287"/>
                  </a:lnTo>
                  <a:lnTo>
                    <a:pt x="907" y="1303"/>
                  </a:lnTo>
                  <a:lnTo>
                    <a:pt x="894" y="1318"/>
                  </a:lnTo>
                  <a:lnTo>
                    <a:pt x="879" y="1331"/>
                  </a:lnTo>
                  <a:lnTo>
                    <a:pt x="862" y="1342"/>
                  </a:lnTo>
                  <a:lnTo>
                    <a:pt x="844" y="1353"/>
                  </a:lnTo>
                  <a:lnTo>
                    <a:pt x="825" y="1361"/>
                  </a:lnTo>
                  <a:lnTo>
                    <a:pt x="805" y="1367"/>
                  </a:lnTo>
                  <a:lnTo>
                    <a:pt x="786" y="1371"/>
                  </a:lnTo>
                  <a:lnTo>
                    <a:pt x="767" y="1374"/>
                  </a:lnTo>
                  <a:lnTo>
                    <a:pt x="746" y="1377"/>
                  </a:lnTo>
                  <a:lnTo>
                    <a:pt x="728" y="1377"/>
                  </a:lnTo>
                  <a:lnTo>
                    <a:pt x="710" y="1377"/>
                  </a:lnTo>
                  <a:lnTo>
                    <a:pt x="694" y="1377"/>
                  </a:lnTo>
                  <a:lnTo>
                    <a:pt x="679" y="1376"/>
                  </a:lnTo>
                  <a:lnTo>
                    <a:pt x="666" y="1373"/>
                  </a:lnTo>
                  <a:lnTo>
                    <a:pt x="655" y="1372"/>
                  </a:lnTo>
                  <a:lnTo>
                    <a:pt x="647" y="1370"/>
                  </a:lnTo>
                  <a:lnTo>
                    <a:pt x="640" y="1369"/>
                  </a:lnTo>
                  <a:lnTo>
                    <a:pt x="638" y="1369"/>
                  </a:lnTo>
                  <a:lnTo>
                    <a:pt x="636" y="1369"/>
                  </a:lnTo>
                  <a:lnTo>
                    <a:pt x="631" y="1367"/>
                  </a:lnTo>
                  <a:lnTo>
                    <a:pt x="622" y="1366"/>
                  </a:lnTo>
                  <a:lnTo>
                    <a:pt x="613" y="1363"/>
                  </a:lnTo>
                  <a:lnTo>
                    <a:pt x="601" y="1361"/>
                  </a:lnTo>
                  <a:lnTo>
                    <a:pt x="590" y="1358"/>
                  </a:lnTo>
                  <a:lnTo>
                    <a:pt x="580" y="1356"/>
                  </a:lnTo>
                  <a:lnTo>
                    <a:pt x="573" y="1354"/>
                  </a:lnTo>
                  <a:lnTo>
                    <a:pt x="555" y="1368"/>
                  </a:lnTo>
                  <a:lnTo>
                    <a:pt x="536" y="1382"/>
                  </a:lnTo>
                  <a:lnTo>
                    <a:pt x="514" y="1395"/>
                  </a:lnTo>
                  <a:lnTo>
                    <a:pt x="491" y="1408"/>
                  </a:lnTo>
                  <a:lnTo>
                    <a:pt x="465" y="1419"/>
                  </a:lnTo>
                  <a:lnTo>
                    <a:pt x="438" y="1430"/>
                  </a:lnTo>
                  <a:lnTo>
                    <a:pt x="410" y="1441"/>
                  </a:lnTo>
                  <a:lnTo>
                    <a:pt x="381" y="1450"/>
                  </a:lnTo>
                  <a:lnTo>
                    <a:pt x="350" y="1459"/>
                  </a:lnTo>
                  <a:lnTo>
                    <a:pt x="318" y="1468"/>
                  </a:lnTo>
                  <a:lnTo>
                    <a:pt x="285" y="1474"/>
                  </a:lnTo>
                  <a:lnTo>
                    <a:pt x="252" y="1480"/>
                  </a:lnTo>
                  <a:lnTo>
                    <a:pt x="217" y="1485"/>
                  </a:lnTo>
                  <a:lnTo>
                    <a:pt x="181" y="1489"/>
                  </a:lnTo>
                  <a:lnTo>
                    <a:pt x="145" y="1492"/>
                  </a:lnTo>
                  <a:lnTo>
                    <a:pt x="109" y="1493"/>
                  </a:lnTo>
                  <a:lnTo>
                    <a:pt x="109" y="1494"/>
                  </a:lnTo>
                  <a:lnTo>
                    <a:pt x="110" y="1495"/>
                  </a:lnTo>
                  <a:lnTo>
                    <a:pt x="113" y="1518"/>
                  </a:lnTo>
                  <a:lnTo>
                    <a:pt x="113" y="1539"/>
                  </a:lnTo>
                  <a:lnTo>
                    <a:pt x="111" y="1561"/>
                  </a:lnTo>
                  <a:lnTo>
                    <a:pt x="108" y="1581"/>
                  </a:lnTo>
                  <a:lnTo>
                    <a:pt x="122" y="1583"/>
                  </a:lnTo>
                  <a:lnTo>
                    <a:pt x="135" y="1586"/>
                  </a:lnTo>
                  <a:lnTo>
                    <a:pt x="149" y="1589"/>
                  </a:lnTo>
                  <a:lnTo>
                    <a:pt x="164" y="1592"/>
                  </a:lnTo>
                  <a:lnTo>
                    <a:pt x="179" y="1595"/>
                  </a:lnTo>
                  <a:lnTo>
                    <a:pt x="194" y="1599"/>
                  </a:lnTo>
                  <a:lnTo>
                    <a:pt x="209" y="1604"/>
                  </a:lnTo>
                  <a:lnTo>
                    <a:pt x="224" y="1608"/>
                  </a:lnTo>
                  <a:lnTo>
                    <a:pt x="239" y="1612"/>
                  </a:lnTo>
                  <a:lnTo>
                    <a:pt x="254" y="1617"/>
                  </a:lnTo>
                  <a:lnTo>
                    <a:pt x="268" y="1622"/>
                  </a:lnTo>
                  <a:lnTo>
                    <a:pt x="283" y="1628"/>
                  </a:lnTo>
                  <a:lnTo>
                    <a:pt x="297" y="1633"/>
                  </a:lnTo>
                  <a:lnTo>
                    <a:pt x="310" y="1640"/>
                  </a:lnTo>
                  <a:lnTo>
                    <a:pt x="323" y="1646"/>
                  </a:lnTo>
                  <a:lnTo>
                    <a:pt x="334" y="1654"/>
                  </a:lnTo>
                  <a:lnTo>
                    <a:pt x="341" y="1658"/>
                  </a:lnTo>
                  <a:lnTo>
                    <a:pt x="347" y="1661"/>
                  </a:lnTo>
                  <a:lnTo>
                    <a:pt x="353" y="1666"/>
                  </a:lnTo>
                  <a:lnTo>
                    <a:pt x="359" y="1670"/>
                  </a:lnTo>
                  <a:lnTo>
                    <a:pt x="364" y="1674"/>
                  </a:lnTo>
                  <a:lnTo>
                    <a:pt x="370" y="1677"/>
                  </a:lnTo>
                  <a:lnTo>
                    <a:pt x="374" y="1682"/>
                  </a:lnTo>
                  <a:lnTo>
                    <a:pt x="379" y="1686"/>
                  </a:lnTo>
                  <a:lnTo>
                    <a:pt x="380" y="1658"/>
                  </a:lnTo>
                  <a:lnTo>
                    <a:pt x="385" y="1627"/>
                  </a:lnTo>
                  <a:lnTo>
                    <a:pt x="394" y="1595"/>
                  </a:lnTo>
                  <a:lnTo>
                    <a:pt x="409" y="1562"/>
                  </a:lnTo>
                  <a:lnTo>
                    <a:pt x="434" y="1524"/>
                  </a:lnTo>
                  <a:lnTo>
                    <a:pt x="463" y="1493"/>
                  </a:lnTo>
                  <a:lnTo>
                    <a:pt x="495" y="1468"/>
                  </a:lnTo>
                  <a:lnTo>
                    <a:pt x="530" y="1448"/>
                  </a:lnTo>
                  <a:lnTo>
                    <a:pt x="568" y="1433"/>
                  </a:lnTo>
                  <a:lnTo>
                    <a:pt x="607" y="1424"/>
                  </a:lnTo>
                  <a:lnTo>
                    <a:pt x="646" y="1417"/>
                  </a:lnTo>
                  <a:lnTo>
                    <a:pt x="685" y="1414"/>
                  </a:lnTo>
                  <a:lnTo>
                    <a:pt x="723" y="1413"/>
                  </a:lnTo>
                  <a:lnTo>
                    <a:pt x="758" y="1415"/>
                  </a:lnTo>
                  <a:lnTo>
                    <a:pt x="791" y="1417"/>
                  </a:lnTo>
                  <a:lnTo>
                    <a:pt x="820" y="1422"/>
                  </a:lnTo>
                  <a:lnTo>
                    <a:pt x="845" y="1426"/>
                  </a:lnTo>
                  <a:lnTo>
                    <a:pt x="865" y="1430"/>
                  </a:lnTo>
                  <a:lnTo>
                    <a:pt x="878" y="1432"/>
                  </a:lnTo>
                  <a:lnTo>
                    <a:pt x="884" y="1434"/>
                  </a:lnTo>
                  <a:lnTo>
                    <a:pt x="889" y="1435"/>
                  </a:lnTo>
                  <a:lnTo>
                    <a:pt x="899" y="1439"/>
                  </a:lnTo>
                  <a:lnTo>
                    <a:pt x="915" y="1443"/>
                  </a:lnTo>
                  <a:lnTo>
                    <a:pt x="934" y="1447"/>
                  </a:lnTo>
                  <a:lnTo>
                    <a:pt x="952" y="1452"/>
                  </a:lnTo>
                  <a:lnTo>
                    <a:pt x="968" y="1456"/>
                  </a:lnTo>
                  <a:lnTo>
                    <a:pt x="978" y="1459"/>
                  </a:lnTo>
                  <a:lnTo>
                    <a:pt x="983" y="1460"/>
                  </a:lnTo>
                  <a:lnTo>
                    <a:pt x="886" y="1491"/>
                  </a:lnTo>
                  <a:lnTo>
                    <a:pt x="867" y="1498"/>
                  </a:lnTo>
                  <a:lnTo>
                    <a:pt x="848" y="1504"/>
                  </a:lnTo>
                  <a:lnTo>
                    <a:pt x="829" y="1511"/>
                  </a:lnTo>
                  <a:lnTo>
                    <a:pt x="810" y="1519"/>
                  </a:lnTo>
                  <a:lnTo>
                    <a:pt x="791" y="1526"/>
                  </a:lnTo>
                  <a:lnTo>
                    <a:pt x="773" y="1535"/>
                  </a:lnTo>
                  <a:lnTo>
                    <a:pt x="756" y="1543"/>
                  </a:lnTo>
                  <a:lnTo>
                    <a:pt x="739" y="1551"/>
                  </a:lnTo>
                  <a:lnTo>
                    <a:pt x="724" y="1560"/>
                  </a:lnTo>
                  <a:lnTo>
                    <a:pt x="709" y="1567"/>
                  </a:lnTo>
                  <a:lnTo>
                    <a:pt x="696" y="1576"/>
                  </a:lnTo>
                  <a:lnTo>
                    <a:pt x="685" y="1583"/>
                  </a:lnTo>
                  <a:lnTo>
                    <a:pt x="676" y="1591"/>
                  </a:lnTo>
                  <a:lnTo>
                    <a:pt x="667" y="1598"/>
                  </a:lnTo>
                  <a:lnTo>
                    <a:pt x="662" y="1605"/>
                  </a:lnTo>
                  <a:lnTo>
                    <a:pt x="659" y="1611"/>
                  </a:lnTo>
                  <a:lnTo>
                    <a:pt x="651" y="1633"/>
                  </a:lnTo>
                  <a:lnTo>
                    <a:pt x="648" y="1652"/>
                  </a:lnTo>
                  <a:lnTo>
                    <a:pt x="647" y="1667"/>
                  </a:lnTo>
                  <a:lnTo>
                    <a:pt x="648" y="1680"/>
                  </a:lnTo>
                  <a:lnTo>
                    <a:pt x="652" y="1691"/>
                  </a:lnTo>
                  <a:lnTo>
                    <a:pt x="658" y="1701"/>
                  </a:lnTo>
                  <a:lnTo>
                    <a:pt x="665" y="1711"/>
                  </a:lnTo>
                  <a:lnTo>
                    <a:pt x="674" y="1721"/>
                  </a:lnTo>
                  <a:lnTo>
                    <a:pt x="679" y="1729"/>
                  </a:lnTo>
                  <a:lnTo>
                    <a:pt x="685" y="1736"/>
                  </a:lnTo>
                  <a:lnTo>
                    <a:pt x="692" y="1745"/>
                  </a:lnTo>
                  <a:lnTo>
                    <a:pt x="698" y="1753"/>
                  </a:lnTo>
                  <a:lnTo>
                    <a:pt x="702" y="1745"/>
                  </a:lnTo>
                  <a:lnTo>
                    <a:pt x="708" y="1735"/>
                  </a:lnTo>
                  <a:lnTo>
                    <a:pt x="713" y="1727"/>
                  </a:lnTo>
                  <a:lnTo>
                    <a:pt x="720" y="1717"/>
                  </a:lnTo>
                  <a:lnTo>
                    <a:pt x="726" y="1708"/>
                  </a:lnTo>
                  <a:lnTo>
                    <a:pt x="732" y="1699"/>
                  </a:lnTo>
                  <a:lnTo>
                    <a:pt x="740" y="1690"/>
                  </a:lnTo>
                  <a:lnTo>
                    <a:pt x="747" y="1682"/>
                  </a:lnTo>
                  <a:lnTo>
                    <a:pt x="760" y="1669"/>
                  </a:lnTo>
                  <a:lnTo>
                    <a:pt x="773" y="1658"/>
                  </a:lnTo>
                  <a:lnTo>
                    <a:pt x="787" y="1647"/>
                  </a:lnTo>
                  <a:lnTo>
                    <a:pt x="802" y="1639"/>
                  </a:lnTo>
                  <a:lnTo>
                    <a:pt x="817" y="1630"/>
                  </a:lnTo>
                  <a:lnTo>
                    <a:pt x="832" y="1623"/>
                  </a:lnTo>
                  <a:lnTo>
                    <a:pt x="847" y="1616"/>
                  </a:lnTo>
                  <a:lnTo>
                    <a:pt x="861" y="1611"/>
                  </a:lnTo>
                  <a:lnTo>
                    <a:pt x="875" y="1607"/>
                  </a:lnTo>
                  <a:lnTo>
                    <a:pt x="888" y="1602"/>
                  </a:lnTo>
                  <a:lnTo>
                    <a:pt x="898" y="1599"/>
                  </a:lnTo>
                  <a:lnTo>
                    <a:pt x="909" y="1596"/>
                  </a:lnTo>
                  <a:lnTo>
                    <a:pt x="917" y="1595"/>
                  </a:lnTo>
                  <a:lnTo>
                    <a:pt x="924" y="1593"/>
                  </a:lnTo>
                  <a:lnTo>
                    <a:pt x="928" y="1592"/>
                  </a:lnTo>
                  <a:lnTo>
                    <a:pt x="930" y="1592"/>
                  </a:lnTo>
                  <a:lnTo>
                    <a:pt x="934" y="1592"/>
                  </a:lnTo>
                  <a:lnTo>
                    <a:pt x="941" y="1590"/>
                  </a:lnTo>
                  <a:lnTo>
                    <a:pt x="952" y="1589"/>
                  </a:lnTo>
                  <a:lnTo>
                    <a:pt x="963" y="1586"/>
                  </a:lnTo>
                  <a:lnTo>
                    <a:pt x="975" y="1584"/>
                  </a:lnTo>
                  <a:lnTo>
                    <a:pt x="986" y="1583"/>
                  </a:lnTo>
                  <a:lnTo>
                    <a:pt x="993" y="1581"/>
                  </a:lnTo>
                  <a:lnTo>
                    <a:pt x="997" y="1581"/>
                  </a:lnTo>
                  <a:lnTo>
                    <a:pt x="960" y="1638"/>
                  </a:lnTo>
                  <a:lnTo>
                    <a:pt x="954" y="1650"/>
                  </a:lnTo>
                  <a:lnTo>
                    <a:pt x="945" y="1665"/>
                  </a:lnTo>
                  <a:lnTo>
                    <a:pt x="937" y="1682"/>
                  </a:lnTo>
                  <a:lnTo>
                    <a:pt x="928" y="1702"/>
                  </a:lnTo>
                  <a:lnTo>
                    <a:pt x="921" y="1724"/>
                  </a:lnTo>
                  <a:lnTo>
                    <a:pt x="914" y="1747"/>
                  </a:lnTo>
                  <a:lnTo>
                    <a:pt x="911" y="1769"/>
                  </a:lnTo>
                  <a:lnTo>
                    <a:pt x="910" y="1791"/>
                  </a:lnTo>
                  <a:lnTo>
                    <a:pt x="935" y="1750"/>
                  </a:lnTo>
                  <a:lnTo>
                    <a:pt x="957" y="1708"/>
                  </a:lnTo>
                  <a:lnTo>
                    <a:pt x="977" y="1666"/>
                  </a:lnTo>
                  <a:lnTo>
                    <a:pt x="996" y="1622"/>
                  </a:lnTo>
                  <a:lnTo>
                    <a:pt x="1012" y="1577"/>
                  </a:lnTo>
                  <a:lnTo>
                    <a:pt x="1027" y="1531"/>
                  </a:lnTo>
                  <a:lnTo>
                    <a:pt x="1039" y="1485"/>
                  </a:lnTo>
                  <a:lnTo>
                    <a:pt x="1050" y="1438"/>
                  </a:lnTo>
                  <a:lnTo>
                    <a:pt x="1059" y="1391"/>
                  </a:lnTo>
                  <a:lnTo>
                    <a:pt x="1066" y="1343"/>
                  </a:lnTo>
                  <a:lnTo>
                    <a:pt x="1072" y="1295"/>
                  </a:lnTo>
                  <a:lnTo>
                    <a:pt x="1076" y="1248"/>
                  </a:lnTo>
                  <a:lnTo>
                    <a:pt x="1078" y="1201"/>
                  </a:lnTo>
                  <a:lnTo>
                    <a:pt x="1078" y="1154"/>
                  </a:lnTo>
                  <a:lnTo>
                    <a:pt x="1077" y="1108"/>
                  </a:lnTo>
                  <a:lnTo>
                    <a:pt x="1074" y="1062"/>
                  </a:lnTo>
                  <a:lnTo>
                    <a:pt x="1066" y="1004"/>
                  </a:lnTo>
                  <a:lnTo>
                    <a:pt x="1055" y="944"/>
                  </a:lnTo>
                  <a:lnTo>
                    <a:pt x="1041" y="883"/>
                  </a:lnTo>
                  <a:lnTo>
                    <a:pt x="1021" y="822"/>
                  </a:lnTo>
                  <a:lnTo>
                    <a:pt x="999" y="760"/>
                  </a:lnTo>
                  <a:lnTo>
                    <a:pt x="973" y="697"/>
                  </a:lnTo>
                  <a:lnTo>
                    <a:pt x="944" y="635"/>
                  </a:lnTo>
                  <a:lnTo>
                    <a:pt x="913" y="574"/>
                  </a:lnTo>
                  <a:lnTo>
                    <a:pt x="897" y="544"/>
                  </a:lnTo>
                  <a:lnTo>
                    <a:pt x="880" y="514"/>
                  </a:lnTo>
                  <a:lnTo>
                    <a:pt x="862" y="484"/>
                  </a:lnTo>
                  <a:lnTo>
                    <a:pt x="844" y="455"/>
                  </a:lnTo>
                  <a:lnTo>
                    <a:pt x="825" y="426"/>
                  </a:lnTo>
                  <a:lnTo>
                    <a:pt x="806" y="398"/>
                  </a:lnTo>
                  <a:lnTo>
                    <a:pt x="787" y="371"/>
                  </a:lnTo>
                  <a:lnTo>
                    <a:pt x="768" y="343"/>
                  </a:lnTo>
                  <a:lnTo>
                    <a:pt x="747" y="317"/>
                  </a:lnTo>
                  <a:lnTo>
                    <a:pt x="727" y="291"/>
                  </a:lnTo>
                  <a:lnTo>
                    <a:pt x="707" y="266"/>
                  </a:lnTo>
                  <a:lnTo>
                    <a:pt x="686" y="242"/>
                  </a:lnTo>
                  <a:lnTo>
                    <a:pt x="665" y="219"/>
                  </a:lnTo>
                  <a:lnTo>
                    <a:pt x="645" y="196"/>
                  </a:lnTo>
                  <a:lnTo>
                    <a:pt x="623" y="175"/>
                  </a:lnTo>
                  <a:lnTo>
                    <a:pt x="602" y="154"/>
                  </a:lnTo>
                  <a:lnTo>
                    <a:pt x="590" y="144"/>
                  </a:lnTo>
                  <a:lnTo>
                    <a:pt x="578" y="133"/>
                  </a:lnTo>
                  <a:lnTo>
                    <a:pt x="567" y="122"/>
                  </a:lnTo>
                  <a:lnTo>
                    <a:pt x="555" y="113"/>
                  </a:lnTo>
                  <a:lnTo>
                    <a:pt x="543" y="103"/>
                  </a:lnTo>
                  <a:lnTo>
                    <a:pt x="532" y="94"/>
                  </a:lnTo>
                  <a:lnTo>
                    <a:pt x="521" y="86"/>
                  </a:lnTo>
                  <a:lnTo>
                    <a:pt x="509" y="77"/>
                  </a:lnTo>
                  <a:lnTo>
                    <a:pt x="497" y="69"/>
                  </a:lnTo>
                  <a:lnTo>
                    <a:pt x="485" y="61"/>
                  </a:lnTo>
                  <a:lnTo>
                    <a:pt x="475" y="55"/>
                  </a:lnTo>
                  <a:lnTo>
                    <a:pt x="463" y="47"/>
                  </a:lnTo>
                  <a:lnTo>
                    <a:pt x="451" y="41"/>
                  </a:lnTo>
                  <a:lnTo>
                    <a:pt x="440" y="36"/>
                  </a:lnTo>
                  <a:lnTo>
                    <a:pt x="429" y="30"/>
                  </a:lnTo>
                  <a:lnTo>
                    <a:pt x="418" y="25"/>
                  </a:lnTo>
                  <a:lnTo>
                    <a:pt x="400" y="17"/>
                  </a:lnTo>
                  <a:lnTo>
                    <a:pt x="381" y="12"/>
                  </a:lnTo>
                  <a:lnTo>
                    <a:pt x="364" y="7"/>
                  </a:lnTo>
                  <a:lnTo>
                    <a:pt x="346" y="3"/>
                  </a:lnTo>
                  <a:lnTo>
                    <a:pt x="329" y="1"/>
                  </a:lnTo>
                  <a:lnTo>
                    <a:pt x="313" y="0"/>
                  </a:lnTo>
                  <a:lnTo>
                    <a:pt x="296" y="1"/>
                  </a:lnTo>
                  <a:lnTo>
                    <a:pt x="280" y="3"/>
                  </a:lnTo>
                  <a:lnTo>
                    <a:pt x="265" y="7"/>
                  </a:lnTo>
                  <a:lnTo>
                    <a:pt x="250" y="11"/>
                  </a:lnTo>
                  <a:lnTo>
                    <a:pt x="236" y="16"/>
                  </a:lnTo>
                  <a:lnTo>
                    <a:pt x="222" y="24"/>
                  </a:lnTo>
                  <a:lnTo>
                    <a:pt x="209" y="32"/>
                  </a:lnTo>
                  <a:lnTo>
                    <a:pt x="196" y="43"/>
                  </a:lnTo>
                  <a:lnTo>
                    <a:pt x="185" y="55"/>
                  </a:lnTo>
                  <a:lnTo>
                    <a:pt x="173" y="68"/>
                  </a:lnTo>
                  <a:lnTo>
                    <a:pt x="154" y="93"/>
                  </a:lnTo>
                  <a:lnTo>
                    <a:pt x="135" y="118"/>
                  </a:lnTo>
                  <a:lnTo>
                    <a:pt x="119" y="143"/>
                  </a:lnTo>
                  <a:lnTo>
                    <a:pt x="104" y="167"/>
                  </a:lnTo>
                  <a:lnTo>
                    <a:pt x="90" y="192"/>
                  </a:lnTo>
                  <a:lnTo>
                    <a:pt x="79" y="215"/>
                  </a:lnTo>
                  <a:lnTo>
                    <a:pt x="68" y="238"/>
                  </a:lnTo>
                  <a:lnTo>
                    <a:pt x="57" y="260"/>
                  </a:lnTo>
                  <a:lnTo>
                    <a:pt x="49" y="283"/>
                  </a:lnTo>
                  <a:lnTo>
                    <a:pt x="40" y="304"/>
                  </a:lnTo>
                  <a:lnTo>
                    <a:pt x="33" y="326"/>
                  </a:lnTo>
                  <a:lnTo>
                    <a:pt x="25" y="346"/>
                  </a:lnTo>
                  <a:lnTo>
                    <a:pt x="19" y="366"/>
                  </a:lnTo>
                  <a:lnTo>
                    <a:pt x="12" y="386"/>
                  </a:lnTo>
                  <a:lnTo>
                    <a:pt x="6" y="405"/>
                  </a:lnTo>
                  <a:lnTo>
                    <a:pt x="0" y="423"/>
                  </a:lnTo>
                  <a:lnTo>
                    <a:pt x="9" y="423"/>
                  </a:lnTo>
                  <a:lnTo>
                    <a:pt x="20" y="422"/>
                  </a:lnTo>
                  <a:lnTo>
                    <a:pt x="30" y="422"/>
                  </a:lnTo>
                  <a:lnTo>
                    <a:pt x="40" y="422"/>
                  </a:lnTo>
                  <a:lnTo>
                    <a:pt x="50" y="421"/>
                  </a:lnTo>
                  <a:lnTo>
                    <a:pt x="59" y="421"/>
                  </a:lnTo>
                  <a:lnTo>
                    <a:pt x="70" y="421"/>
                  </a:lnTo>
                  <a:lnTo>
                    <a:pt x="80" y="421"/>
                  </a:lnTo>
                  <a:lnTo>
                    <a:pt x="138" y="422"/>
                  </a:lnTo>
                  <a:lnTo>
                    <a:pt x="195" y="424"/>
                  </a:lnTo>
                  <a:lnTo>
                    <a:pt x="252" y="429"/>
                  </a:lnTo>
                  <a:lnTo>
                    <a:pt x="309" y="436"/>
                  </a:lnTo>
                  <a:lnTo>
                    <a:pt x="363" y="443"/>
                  </a:lnTo>
                  <a:lnTo>
                    <a:pt x="416" y="453"/>
                  </a:lnTo>
                  <a:lnTo>
                    <a:pt x="465" y="465"/>
                  </a:lnTo>
                  <a:lnTo>
                    <a:pt x="512" y="478"/>
                  </a:lnTo>
                  <a:lnTo>
                    <a:pt x="556" y="494"/>
                  </a:lnTo>
                  <a:lnTo>
                    <a:pt x="594" y="510"/>
                  </a:lnTo>
                  <a:lnTo>
                    <a:pt x="629" y="528"/>
                  </a:lnTo>
                  <a:lnTo>
                    <a:pt x="659" y="548"/>
                  </a:lnTo>
                  <a:lnTo>
                    <a:pt x="682" y="570"/>
                  </a:lnTo>
                  <a:lnTo>
                    <a:pt x="699" y="593"/>
                  </a:lnTo>
                  <a:lnTo>
                    <a:pt x="710" y="618"/>
                  </a:lnTo>
                  <a:lnTo>
                    <a:pt x="714" y="645"/>
                  </a:lnTo>
                  <a:close/>
                </a:path>
              </a:pathLst>
            </a:custGeom>
            <a:solidFill>
              <a:srgbClr val="FFD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7" name="Freeform 35"/>
            <p:cNvSpPr>
              <a:spLocks/>
            </p:cNvSpPr>
            <p:nvPr/>
          </p:nvSpPr>
          <p:spPr bwMode="auto">
            <a:xfrm>
              <a:off x="5433" y="3965"/>
              <a:ext cx="63" cy="118"/>
            </a:xfrm>
            <a:custGeom>
              <a:avLst/>
              <a:gdLst>
                <a:gd name="T0" fmla="*/ 1 w 189"/>
                <a:gd name="T1" fmla="*/ 0 h 354"/>
                <a:gd name="T2" fmla="*/ 1 w 189"/>
                <a:gd name="T3" fmla="*/ 0 h 354"/>
                <a:gd name="T4" fmla="*/ 1 w 189"/>
                <a:gd name="T5" fmla="*/ 0 h 354"/>
                <a:gd name="T6" fmla="*/ 1 w 189"/>
                <a:gd name="T7" fmla="*/ 0 h 354"/>
                <a:gd name="T8" fmla="*/ 1 w 189"/>
                <a:gd name="T9" fmla="*/ 0 h 354"/>
                <a:gd name="T10" fmla="*/ 1 w 189"/>
                <a:gd name="T11" fmla="*/ 0 h 354"/>
                <a:gd name="T12" fmla="*/ 0 w 189"/>
                <a:gd name="T13" fmla="*/ 0 h 354"/>
                <a:gd name="T14" fmla="*/ 0 w 189"/>
                <a:gd name="T15" fmla="*/ 0 h 354"/>
                <a:gd name="T16" fmla="*/ 0 w 189"/>
                <a:gd name="T17" fmla="*/ 0 h 354"/>
                <a:gd name="T18" fmla="*/ 0 w 189"/>
                <a:gd name="T19" fmla="*/ 0 h 354"/>
                <a:gd name="T20" fmla="*/ 0 w 189"/>
                <a:gd name="T21" fmla="*/ 0 h 354"/>
                <a:gd name="T22" fmla="*/ 0 w 189"/>
                <a:gd name="T23" fmla="*/ 0 h 354"/>
                <a:gd name="T24" fmla="*/ 0 w 189"/>
                <a:gd name="T25" fmla="*/ 1 h 354"/>
                <a:gd name="T26" fmla="*/ 0 w 189"/>
                <a:gd name="T27" fmla="*/ 1 h 354"/>
                <a:gd name="T28" fmla="*/ 0 w 189"/>
                <a:gd name="T29" fmla="*/ 1 h 354"/>
                <a:gd name="T30" fmla="*/ 0 w 189"/>
                <a:gd name="T31" fmla="*/ 1 h 354"/>
                <a:gd name="T32" fmla="*/ 0 w 189"/>
                <a:gd name="T33" fmla="*/ 1 h 354"/>
                <a:gd name="T34" fmla="*/ 0 w 189"/>
                <a:gd name="T35" fmla="*/ 1 h 354"/>
                <a:gd name="T36" fmla="*/ 0 w 189"/>
                <a:gd name="T37" fmla="*/ 1 h 354"/>
                <a:gd name="T38" fmla="*/ 0 w 189"/>
                <a:gd name="T39" fmla="*/ 1 h 354"/>
                <a:gd name="T40" fmla="*/ 0 w 189"/>
                <a:gd name="T41" fmla="*/ 1 h 354"/>
                <a:gd name="T42" fmla="*/ 0 w 189"/>
                <a:gd name="T43" fmla="*/ 1 h 354"/>
                <a:gd name="T44" fmla="*/ 0 w 189"/>
                <a:gd name="T45" fmla="*/ 1 h 354"/>
                <a:gd name="T46" fmla="*/ 0 w 189"/>
                <a:gd name="T47" fmla="*/ 1 h 354"/>
                <a:gd name="T48" fmla="*/ 0 w 189"/>
                <a:gd name="T49" fmla="*/ 1 h 354"/>
                <a:gd name="T50" fmla="*/ 0 w 189"/>
                <a:gd name="T51" fmla="*/ 1 h 354"/>
                <a:gd name="T52" fmla="*/ 0 w 189"/>
                <a:gd name="T53" fmla="*/ 1 h 354"/>
                <a:gd name="T54" fmla="*/ 0 w 189"/>
                <a:gd name="T55" fmla="*/ 1 h 354"/>
                <a:gd name="T56" fmla="*/ 0 w 189"/>
                <a:gd name="T57" fmla="*/ 1 h 354"/>
                <a:gd name="T58" fmla="*/ 0 w 189"/>
                <a:gd name="T59" fmla="*/ 1 h 354"/>
                <a:gd name="T60" fmla="*/ 0 w 189"/>
                <a:gd name="T61" fmla="*/ 1 h 354"/>
                <a:gd name="T62" fmla="*/ 0 w 189"/>
                <a:gd name="T63" fmla="*/ 1 h 354"/>
                <a:gd name="T64" fmla="*/ 0 w 189"/>
                <a:gd name="T65" fmla="*/ 1 h 354"/>
                <a:gd name="T66" fmla="*/ 0 w 189"/>
                <a:gd name="T67" fmla="*/ 1 h 354"/>
                <a:gd name="T68" fmla="*/ 0 w 189"/>
                <a:gd name="T69" fmla="*/ 1 h 354"/>
                <a:gd name="T70" fmla="*/ 0 w 189"/>
                <a:gd name="T71" fmla="*/ 1 h 354"/>
                <a:gd name="T72" fmla="*/ 1 w 189"/>
                <a:gd name="T73" fmla="*/ 1 h 354"/>
                <a:gd name="T74" fmla="*/ 1 w 189"/>
                <a:gd name="T75" fmla="*/ 1 h 354"/>
                <a:gd name="T76" fmla="*/ 1 w 189"/>
                <a:gd name="T77" fmla="*/ 1 h 354"/>
                <a:gd name="T78" fmla="*/ 1 w 189"/>
                <a:gd name="T79" fmla="*/ 1 h 354"/>
                <a:gd name="T80" fmla="*/ 1 w 189"/>
                <a:gd name="T81" fmla="*/ 1 h 354"/>
                <a:gd name="T82" fmla="*/ 1 w 189"/>
                <a:gd name="T83" fmla="*/ 1 h 354"/>
                <a:gd name="T84" fmla="*/ 1 w 189"/>
                <a:gd name="T85" fmla="*/ 1 h 354"/>
                <a:gd name="T86" fmla="*/ 1 w 189"/>
                <a:gd name="T87" fmla="*/ 1 h 354"/>
                <a:gd name="T88" fmla="*/ 1 w 189"/>
                <a:gd name="T89" fmla="*/ 1 h 354"/>
                <a:gd name="T90" fmla="*/ 1 w 189"/>
                <a:gd name="T91" fmla="*/ 1 h 354"/>
                <a:gd name="T92" fmla="*/ 1 w 189"/>
                <a:gd name="T93" fmla="*/ 1 h 354"/>
                <a:gd name="T94" fmla="*/ 1 w 189"/>
                <a:gd name="T95" fmla="*/ 0 h 354"/>
                <a:gd name="T96" fmla="*/ 1 w 189"/>
                <a:gd name="T97" fmla="*/ 0 h 354"/>
                <a:gd name="T98" fmla="*/ 1 w 189"/>
                <a:gd name="T99" fmla="*/ 0 h 354"/>
                <a:gd name="T100" fmla="*/ 1 w 189"/>
                <a:gd name="T101" fmla="*/ 0 h 354"/>
                <a:gd name="T102" fmla="*/ 1 w 189"/>
                <a:gd name="T103" fmla="*/ 0 h 354"/>
                <a:gd name="T104" fmla="*/ 1 w 189"/>
                <a:gd name="T105" fmla="*/ 0 h 354"/>
                <a:gd name="T106" fmla="*/ 1 w 189"/>
                <a:gd name="T107" fmla="*/ 0 h 35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89"/>
                <a:gd name="T163" fmla="*/ 0 h 354"/>
                <a:gd name="T164" fmla="*/ 189 w 189"/>
                <a:gd name="T165" fmla="*/ 354 h 35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89" h="354">
                  <a:moveTo>
                    <a:pt x="189" y="0"/>
                  </a:moveTo>
                  <a:lnTo>
                    <a:pt x="177" y="4"/>
                  </a:lnTo>
                  <a:lnTo>
                    <a:pt x="165" y="9"/>
                  </a:lnTo>
                  <a:lnTo>
                    <a:pt x="155" y="16"/>
                  </a:lnTo>
                  <a:lnTo>
                    <a:pt x="143" y="22"/>
                  </a:lnTo>
                  <a:lnTo>
                    <a:pt x="131" y="29"/>
                  </a:lnTo>
                  <a:lnTo>
                    <a:pt x="120" y="36"/>
                  </a:lnTo>
                  <a:lnTo>
                    <a:pt x="111" y="45"/>
                  </a:lnTo>
                  <a:lnTo>
                    <a:pt x="101" y="54"/>
                  </a:lnTo>
                  <a:lnTo>
                    <a:pt x="86" y="73"/>
                  </a:lnTo>
                  <a:lnTo>
                    <a:pt x="73" y="91"/>
                  </a:lnTo>
                  <a:lnTo>
                    <a:pt x="64" y="109"/>
                  </a:lnTo>
                  <a:lnTo>
                    <a:pt x="54" y="127"/>
                  </a:lnTo>
                  <a:lnTo>
                    <a:pt x="48" y="142"/>
                  </a:lnTo>
                  <a:lnTo>
                    <a:pt x="43" y="155"/>
                  </a:lnTo>
                  <a:lnTo>
                    <a:pt x="40" y="163"/>
                  </a:lnTo>
                  <a:lnTo>
                    <a:pt x="39" y="167"/>
                  </a:lnTo>
                  <a:lnTo>
                    <a:pt x="38" y="167"/>
                  </a:lnTo>
                  <a:lnTo>
                    <a:pt x="38" y="188"/>
                  </a:lnTo>
                  <a:lnTo>
                    <a:pt x="36" y="211"/>
                  </a:lnTo>
                  <a:lnTo>
                    <a:pt x="33" y="235"/>
                  </a:lnTo>
                  <a:lnTo>
                    <a:pt x="27" y="259"/>
                  </a:lnTo>
                  <a:lnTo>
                    <a:pt x="22" y="283"/>
                  </a:lnTo>
                  <a:lnTo>
                    <a:pt x="15" y="308"/>
                  </a:lnTo>
                  <a:lnTo>
                    <a:pt x="7" y="332"/>
                  </a:lnTo>
                  <a:lnTo>
                    <a:pt x="0" y="354"/>
                  </a:lnTo>
                  <a:lnTo>
                    <a:pt x="12" y="345"/>
                  </a:lnTo>
                  <a:lnTo>
                    <a:pt x="25" y="336"/>
                  </a:lnTo>
                  <a:lnTo>
                    <a:pt x="37" y="327"/>
                  </a:lnTo>
                  <a:lnTo>
                    <a:pt x="49" y="318"/>
                  </a:lnTo>
                  <a:lnTo>
                    <a:pt x="61" y="308"/>
                  </a:lnTo>
                  <a:lnTo>
                    <a:pt x="72" y="298"/>
                  </a:lnTo>
                  <a:lnTo>
                    <a:pt x="84" y="288"/>
                  </a:lnTo>
                  <a:lnTo>
                    <a:pt x="95" y="277"/>
                  </a:lnTo>
                  <a:lnTo>
                    <a:pt x="105" y="266"/>
                  </a:lnTo>
                  <a:lnTo>
                    <a:pt x="116" y="256"/>
                  </a:lnTo>
                  <a:lnTo>
                    <a:pt x="127" y="245"/>
                  </a:lnTo>
                  <a:lnTo>
                    <a:pt x="138" y="234"/>
                  </a:lnTo>
                  <a:lnTo>
                    <a:pt x="147" y="222"/>
                  </a:lnTo>
                  <a:lnTo>
                    <a:pt x="157" y="211"/>
                  </a:lnTo>
                  <a:lnTo>
                    <a:pt x="166" y="199"/>
                  </a:lnTo>
                  <a:lnTo>
                    <a:pt x="176" y="187"/>
                  </a:lnTo>
                  <a:lnTo>
                    <a:pt x="173" y="177"/>
                  </a:lnTo>
                  <a:lnTo>
                    <a:pt x="170" y="168"/>
                  </a:lnTo>
                  <a:lnTo>
                    <a:pt x="167" y="158"/>
                  </a:lnTo>
                  <a:lnTo>
                    <a:pt x="165" y="150"/>
                  </a:lnTo>
                  <a:lnTo>
                    <a:pt x="162" y="130"/>
                  </a:lnTo>
                  <a:lnTo>
                    <a:pt x="162" y="111"/>
                  </a:lnTo>
                  <a:lnTo>
                    <a:pt x="163" y="92"/>
                  </a:lnTo>
                  <a:lnTo>
                    <a:pt x="166" y="71"/>
                  </a:lnTo>
                  <a:lnTo>
                    <a:pt x="171" y="52"/>
                  </a:lnTo>
                  <a:lnTo>
                    <a:pt x="176" y="34"/>
                  </a:lnTo>
                  <a:lnTo>
                    <a:pt x="182" y="17"/>
                  </a:lnTo>
                  <a:lnTo>
                    <a:pt x="189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8" name="Freeform 36"/>
            <p:cNvSpPr>
              <a:spLocks/>
            </p:cNvSpPr>
            <p:nvPr/>
          </p:nvSpPr>
          <p:spPr bwMode="auto">
            <a:xfrm>
              <a:off x="5444" y="3750"/>
              <a:ext cx="53" cy="99"/>
            </a:xfrm>
            <a:custGeom>
              <a:avLst/>
              <a:gdLst>
                <a:gd name="T0" fmla="*/ 0 w 157"/>
                <a:gd name="T1" fmla="*/ 1 h 296"/>
                <a:gd name="T2" fmla="*/ 0 w 157"/>
                <a:gd name="T3" fmla="*/ 1 h 296"/>
                <a:gd name="T4" fmla="*/ 0 w 157"/>
                <a:gd name="T5" fmla="*/ 1 h 296"/>
                <a:gd name="T6" fmla="*/ 1 w 157"/>
                <a:gd name="T7" fmla="*/ 1 h 296"/>
                <a:gd name="T8" fmla="*/ 1 w 157"/>
                <a:gd name="T9" fmla="*/ 0 h 296"/>
                <a:gd name="T10" fmla="*/ 1 w 157"/>
                <a:gd name="T11" fmla="*/ 0 h 296"/>
                <a:gd name="T12" fmla="*/ 1 w 157"/>
                <a:gd name="T13" fmla="*/ 0 h 296"/>
                <a:gd name="T14" fmla="*/ 1 w 157"/>
                <a:gd name="T15" fmla="*/ 0 h 296"/>
                <a:gd name="T16" fmla="*/ 1 w 157"/>
                <a:gd name="T17" fmla="*/ 0 h 296"/>
                <a:gd name="T18" fmla="*/ 1 w 157"/>
                <a:gd name="T19" fmla="*/ 0 h 296"/>
                <a:gd name="T20" fmla="*/ 1 w 157"/>
                <a:gd name="T21" fmla="*/ 0 h 296"/>
                <a:gd name="T22" fmla="*/ 1 w 157"/>
                <a:gd name="T23" fmla="*/ 0 h 296"/>
                <a:gd name="T24" fmla="*/ 1 w 157"/>
                <a:gd name="T25" fmla="*/ 1 h 296"/>
                <a:gd name="T26" fmla="*/ 1 w 157"/>
                <a:gd name="T27" fmla="*/ 1 h 296"/>
                <a:gd name="T28" fmla="*/ 1 w 157"/>
                <a:gd name="T29" fmla="*/ 1 h 296"/>
                <a:gd name="T30" fmla="*/ 1 w 157"/>
                <a:gd name="T31" fmla="*/ 1 h 296"/>
                <a:gd name="T32" fmla="*/ 1 w 157"/>
                <a:gd name="T33" fmla="*/ 1 h 296"/>
                <a:gd name="T34" fmla="*/ 1 w 157"/>
                <a:gd name="T35" fmla="*/ 1 h 296"/>
                <a:gd name="T36" fmla="*/ 1 w 157"/>
                <a:gd name="T37" fmla="*/ 1 h 296"/>
                <a:gd name="T38" fmla="*/ 1 w 157"/>
                <a:gd name="T39" fmla="*/ 1 h 296"/>
                <a:gd name="T40" fmla="*/ 1 w 157"/>
                <a:gd name="T41" fmla="*/ 1 h 296"/>
                <a:gd name="T42" fmla="*/ 0 w 157"/>
                <a:gd name="T43" fmla="*/ 1 h 296"/>
                <a:gd name="T44" fmla="*/ 0 w 157"/>
                <a:gd name="T45" fmla="*/ 1 h 296"/>
                <a:gd name="T46" fmla="*/ 0 w 157"/>
                <a:gd name="T47" fmla="*/ 1 h 296"/>
                <a:gd name="T48" fmla="*/ 0 w 157"/>
                <a:gd name="T49" fmla="*/ 1 h 296"/>
                <a:gd name="T50" fmla="*/ 0 w 157"/>
                <a:gd name="T51" fmla="*/ 1 h 296"/>
                <a:gd name="T52" fmla="*/ 0 w 157"/>
                <a:gd name="T53" fmla="*/ 1 h 296"/>
                <a:gd name="T54" fmla="*/ 0 w 157"/>
                <a:gd name="T55" fmla="*/ 1 h 296"/>
                <a:gd name="T56" fmla="*/ 0 w 157"/>
                <a:gd name="T57" fmla="*/ 1 h 296"/>
                <a:gd name="T58" fmla="*/ 0 w 157"/>
                <a:gd name="T59" fmla="*/ 1 h 296"/>
                <a:gd name="T60" fmla="*/ 0 w 157"/>
                <a:gd name="T61" fmla="*/ 1 h 296"/>
                <a:gd name="T62" fmla="*/ 0 w 157"/>
                <a:gd name="T63" fmla="*/ 1 h 296"/>
                <a:gd name="T64" fmla="*/ 0 w 157"/>
                <a:gd name="T65" fmla="*/ 1 h 296"/>
                <a:gd name="T66" fmla="*/ 0 w 157"/>
                <a:gd name="T67" fmla="*/ 1 h 296"/>
                <a:gd name="T68" fmla="*/ 0 w 157"/>
                <a:gd name="T69" fmla="*/ 1 h 296"/>
                <a:gd name="T70" fmla="*/ 0 w 157"/>
                <a:gd name="T71" fmla="*/ 1 h 296"/>
                <a:gd name="T72" fmla="*/ 0 w 157"/>
                <a:gd name="T73" fmla="*/ 1 h 2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7"/>
                <a:gd name="T112" fmla="*/ 0 h 296"/>
                <a:gd name="T113" fmla="*/ 157 w 157"/>
                <a:gd name="T114" fmla="*/ 296 h 2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7" h="296">
                  <a:moveTo>
                    <a:pt x="93" y="191"/>
                  </a:moveTo>
                  <a:lnTo>
                    <a:pt x="104" y="173"/>
                  </a:lnTo>
                  <a:lnTo>
                    <a:pt x="112" y="152"/>
                  </a:lnTo>
                  <a:lnTo>
                    <a:pt x="120" y="130"/>
                  </a:lnTo>
                  <a:lnTo>
                    <a:pt x="125" y="105"/>
                  </a:lnTo>
                  <a:lnTo>
                    <a:pt x="129" y="81"/>
                  </a:lnTo>
                  <a:lnTo>
                    <a:pt x="133" y="54"/>
                  </a:lnTo>
                  <a:lnTo>
                    <a:pt x="136" y="27"/>
                  </a:lnTo>
                  <a:lnTo>
                    <a:pt x="138" y="0"/>
                  </a:lnTo>
                  <a:lnTo>
                    <a:pt x="145" y="36"/>
                  </a:lnTo>
                  <a:lnTo>
                    <a:pt x="152" y="74"/>
                  </a:lnTo>
                  <a:lnTo>
                    <a:pt x="156" y="117"/>
                  </a:lnTo>
                  <a:lnTo>
                    <a:pt x="157" y="164"/>
                  </a:lnTo>
                  <a:lnTo>
                    <a:pt x="157" y="180"/>
                  </a:lnTo>
                  <a:lnTo>
                    <a:pt x="155" y="195"/>
                  </a:lnTo>
                  <a:lnTo>
                    <a:pt x="153" y="209"/>
                  </a:lnTo>
                  <a:lnTo>
                    <a:pt x="148" y="222"/>
                  </a:lnTo>
                  <a:lnTo>
                    <a:pt x="143" y="234"/>
                  </a:lnTo>
                  <a:lnTo>
                    <a:pt x="136" y="244"/>
                  </a:lnTo>
                  <a:lnTo>
                    <a:pt x="128" y="254"/>
                  </a:lnTo>
                  <a:lnTo>
                    <a:pt x="119" y="263"/>
                  </a:lnTo>
                  <a:lnTo>
                    <a:pt x="106" y="272"/>
                  </a:lnTo>
                  <a:lnTo>
                    <a:pt x="92" y="279"/>
                  </a:lnTo>
                  <a:lnTo>
                    <a:pt x="77" y="285"/>
                  </a:lnTo>
                  <a:lnTo>
                    <a:pt x="62" y="289"/>
                  </a:lnTo>
                  <a:lnTo>
                    <a:pt x="46" y="293"/>
                  </a:lnTo>
                  <a:lnTo>
                    <a:pt x="31" y="295"/>
                  </a:lnTo>
                  <a:lnTo>
                    <a:pt x="15" y="296"/>
                  </a:lnTo>
                  <a:lnTo>
                    <a:pt x="0" y="296"/>
                  </a:lnTo>
                  <a:lnTo>
                    <a:pt x="12" y="286"/>
                  </a:lnTo>
                  <a:lnTo>
                    <a:pt x="23" y="274"/>
                  </a:lnTo>
                  <a:lnTo>
                    <a:pt x="35" y="263"/>
                  </a:lnTo>
                  <a:lnTo>
                    <a:pt x="47" y="250"/>
                  </a:lnTo>
                  <a:lnTo>
                    <a:pt x="59" y="236"/>
                  </a:lnTo>
                  <a:lnTo>
                    <a:pt x="70" y="222"/>
                  </a:lnTo>
                  <a:lnTo>
                    <a:pt x="82" y="207"/>
                  </a:lnTo>
                  <a:lnTo>
                    <a:pt x="93" y="191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9" name="Freeform 37"/>
            <p:cNvSpPr>
              <a:spLocks/>
            </p:cNvSpPr>
            <p:nvPr/>
          </p:nvSpPr>
          <p:spPr bwMode="auto">
            <a:xfrm>
              <a:off x="5032" y="3858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"/>
                <a:gd name="T22" fmla="*/ 0 h 1"/>
                <a:gd name="T23" fmla="*/ 1 w 1"/>
                <a:gd name="T24" fmla="*/ 1 h 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0" name="Freeform 38"/>
            <p:cNvSpPr>
              <a:spLocks/>
            </p:cNvSpPr>
            <p:nvPr/>
          </p:nvSpPr>
          <p:spPr bwMode="auto">
            <a:xfrm>
              <a:off x="4910" y="3760"/>
              <a:ext cx="93" cy="111"/>
            </a:xfrm>
            <a:custGeom>
              <a:avLst/>
              <a:gdLst>
                <a:gd name="T0" fmla="*/ 0 w 281"/>
                <a:gd name="T1" fmla="*/ 1 h 333"/>
                <a:gd name="T2" fmla="*/ 0 w 281"/>
                <a:gd name="T3" fmla="*/ 1 h 333"/>
                <a:gd name="T4" fmla="*/ 0 w 281"/>
                <a:gd name="T5" fmla="*/ 0 h 333"/>
                <a:gd name="T6" fmla="*/ 0 w 281"/>
                <a:gd name="T7" fmla="*/ 0 h 333"/>
                <a:gd name="T8" fmla="*/ 0 w 281"/>
                <a:gd name="T9" fmla="*/ 0 h 333"/>
                <a:gd name="T10" fmla="*/ 0 w 281"/>
                <a:gd name="T11" fmla="*/ 0 h 333"/>
                <a:gd name="T12" fmla="*/ 0 w 281"/>
                <a:gd name="T13" fmla="*/ 0 h 333"/>
                <a:gd name="T14" fmla="*/ 0 w 281"/>
                <a:gd name="T15" fmla="*/ 0 h 333"/>
                <a:gd name="T16" fmla="*/ 0 w 281"/>
                <a:gd name="T17" fmla="*/ 1 h 333"/>
                <a:gd name="T18" fmla="*/ 0 w 281"/>
                <a:gd name="T19" fmla="*/ 1 h 333"/>
                <a:gd name="T20" fmla="*/ 0 w 281"/>
                <a:gd name="T21" fmla="*/ 1 h 333"/>
                <a:gd name="T22" fmla="*/ 1 w 281"/>
                <a:gd name="T23" fmla="*/ 1 h 333"/>
                <a:gd name="T24" fmla="*/ 1 w 281"/>
                <a:gd name="T25" fmla="*/ 1 h 333"/>
                <a:gd name="T26" fmla="*/ 1 w 281"/>
                <a:gd name="T27" fmla="*/ 1 h 333"/>
                <a:gd name="T28" fmla="*/ 1 w 281"/>
                <a:gd name="T29" fmla="*/ 1 h 333"/>
                <a:gd name="T30" fmla="*/ 1 w 281"/>
                <a:gd name="T31" fmla="*/ 1 h 333"/>
                <a:gd name="T32" fmla="*/ 1 w 281"/>
                <a:gd name="T33" fmla="*/ 1 h 333"/>
                <a:gd name="T34" fmla="*/ 1 w 281"/>
                <a:gd name="T35" fmla="*/ 1 h 333"/>
                <a:gd name="T36" fmla="*/ 1 w 281"/>
                <a:gd name="T37" fmla="*/ 1 h 333"/>
                <a:gd name="T38" fmla="*/ 1 w 281"/>
                <a:gd name="T39" fmla="*/ 1 h 333"/>
                <a:gd name="T40" fmla="*/ 1 w 281"/>
                <a:gd name="T41" fmla="*/ 1 h 333"/>
                <a:gd name="T42" fmla="*/ 1 w 281"/>
                <a:gd name="T43" fmla="*/ 1 h 333"/>
                <a:gd name="T44" fmla="*/ 1 w 281"/>
                <a:gd name="T45" fmla="*/ 1 h 333"/>
                <a:gd name="T46" fmla="*/ 1 w 281"/>
                <a:gd name="T47" fmla="*/ 1 h 333"/>
                <a:gd name="T48" fmla="*/ 1 w 281"/>
                <a:gd name="T49" fmla="*/ 1 h 333"/>
                <a:gd name="T50" fmla="*/ 1 w 281"/>
                <a:gd name="T51" fmla="*/ 1 h 333"/>
                <a:gd name="T52" fmla="*/ 1 w 281"/>
                <a:gd name="T53" fmla="*/ 1 h 333"/>
                <a:gd name="T54" fmla="*/ 1 w 281"/>
                <a:gd name="T55" fmla="*/ 1 h 333"/>
                <a:gd name="T56" fmla="*/ 1 w 281"/>
                <a:gd name="T57" fmla="*/ 1 h 333"/>
                <a:gd name="T58" fmla="*/ 1 w 281"/>
                <a:gd name="T59" fmla="*/ 1 h 333"/>
                <a:gd name="T60" fmla="*/ 1 w 281"/>
                <a:gd name="T61" fmla="*/ 1 h 333"/>
                <a:gd name="T62" fmla="*/ 0 w 281"/>
                <a:gd name="T63" fmla="*/ 1 h 333"/>
                <a:gd name="T64" fmla="*/ 0 w 281"/>
                <a:gd name="T65" fmla="*/ 1 h 333"/>
                <a:gd name="T66" fmla="*/ 0 w 281"/>
                <a:gd name="T67" fmla="*/ 1 h 333"/>
                <a:gd name="T68" fmla="*/ 0 w 281"/>
                <a:gd name="T69" fmla="*/ 1 h 333"/>
                <a:gd name="T70" fmla="*/ 0 w 281"/>
                <a:gd name="T71" fmla="*/ 1 h 333"/>
                <a:gd name="T72" fmla="*/ 0 w 281"/>
                <a:gd name="T73" fmla="*/ 1 h 333"/>
                <a:gd name="T74" fmla="*/ 0 w 281"/>
                <a:gd name="T75" fmla="*/ 1 h 333"/>
                <a:gd name="T76" fmla="*/ 0 w 281"/>
                <a:gd name="T77" fmla="*/ 1 h 333"/>
                <a:gd name="T78" fmla="*/ 0 w 281"/>
                <a:gd name="T79" fmla="*/ 1 h 333"/>
                <a:gd name="T80" fmla="*/ 0 w 281"/>
                <a:gd name="T81" fmla="*/ 1 h 333"/>
                <a:gd name="T82" fmla="*/ 0 w 281"/>
                <a:gd name="T83" fmla="*/ 1 h 333"/>
                <a:gd name="T84" fmla="*/ 0 w 281"/>
                <a:gd name="T85" fmla="*/ 1 h 333"/>
                <a:gd name="T86" fmla="*/ 0 w 281"/>
                <a:gd name="T87" fmla="*/ 1 h 333"/>
                <a:gd name="T88" fmla="*/ 0 w 281"/>
                <a:gd name="T89" fmla="*/ 1 h 33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81"/>
                <a:gd name="T136" fmla="*/ 0 h 333"/>
                <a:gd name="T137" fmla="*/ 281 w 281"/>
                <a:gd name="T138" fmla="*/ 333 h 333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81" h="333">
                  <a:moveTo>
                    <a:pt x="11" y="241"/>
                  </a:moveTo>
                  <a:lnTo>
                    <a:pt x="2" y="169"/>
                  </a:lnTo>
                  <a:lnTo>
                    <a:pt x="0" y="105"/>
                  </a:lnTo>
                  <a:lnTo>
                    <a:pt x="2" y="49"/>
                  </a:lnTo>
                  <a:lnTo>
                    <a:pt x="8" y="0"/>
                  </a:lnTo>
                  <a:lnTo>
                    <a:pt x="21" y="31"/>
                  </a:lnTo>
                  <a:lnTo>
                    <a:pt x="36" y="63"/>
                  </a:lnTo>
                  <a:lnTo>
                    <a:pt x="54" y="97"/>
                  </a:lnTo>
                  <a:lnTo>
                    <a:pt x="71" y="129"/>
                  </a:lnTo>
                  <a:lnTo>
                    <a:pt x="89" y="161"/>
                  </a:lnTo>
                  <a:lnTo>
                    <a:pt x="108" y="189"/>
                  </a:lnTo>
                  <a:lnTo>
                    <a:pt x="128" y="214"/>
                  </a:lnTo>
                  <a:lnTo>
                    <a:pt x="148" y="235"/>
                  </a:lnTo>
                  <a:lnTo>
                    <a:pt x="163" y="248"/>
                  </a:lnTo>
                  <a:lnTo>
                    <a:pt x="180" y="260"/>
                  </a:lnTo>
                  <a:lnTo>
                    <a:pt x="196" y="272"/>
                  </a:lnTo>
                  <a:lnTo>
                    <a:pt x="213" y="283"/>
                  </a:lnTo>
                  <a:lnTo>
                    <a:pt x="231" y="293"/>
                  </a:lnTo>
                  <a:lnTo>
                    <a:pt x="248" y="302"/>
                  </a:lnTo>
                  <a:lnTo>
                    <a:pt x="265" y="311"/>
                  </a:lnTo>
                  <a:lnTo>
                    <a:pt x="281" y="318"/>
                  </a:lnTo>
                  <a:lnTo>
                    <a:pt x="268" y="321"/>
                  </a:lnTo>
                  <a:lnTo>
                    <a:pt x="253" y="324"/>
                  </a:lnTo>
                  <a:lnTo>
                    <a:pt x="238" y="327"/>
                  </a:lnTo>
                  <a:lnTo>
                    <a:pt x="223" y="329"/>
                  </a:lnTo>
                  <a:lnTo>
                    <a:pt x="208" y="330"/>
                  </a:lnTo>
                  <a:lnTo>
                    <a:pt x="193" y="332"/>
                  </a:lnTo>
                  <a:lnTo>
                    <a:pt x="177" y="333"/>
                  </a:lnTo>
                  <a:lnTo>
                    <a:pt x="162" y="333"/>
                  </a:lnTo>
                  <a:lnTo>
                    <a:pt x="147" y="333"/>
                  </a:lnTo>
                  <a:lnTo>
                    <a:pt x="133" y="332"/>
                  </a:lnTo>
                  <a:lnTo>
                    <a:pt x="118" y="331"/>
                  </a:lnTo>
                  <a:lnTo>
                    <a:pt x="105" y="329"/>
                  </a:lnTo>
                  <a:lnTo>
                    <a:pt x="91" y="326"/>
                  </a:lnTo>
                  <a:lnTo>
                    <a:pt x="79" y="322"/>
                  </a:lnTo>
                  <a:lnTo>
                    <a:pt x="67" y="317"/>
                  </a:lnTo>
                  <a:lnTo>
                    <a:pt x="57" y="312"/>
                  </a:lnTo>
                  <a:lnTo>
                    <a:pt x="47" y="305"/>
                  </a:lnTo>
                  <a:lnTo>
                    <a:pt x="40" y="299"/>
                  </a:lnTo>
                  <a:lnTo>
                    <a:pt x="32" y="291"/>
                  </a:lnTo>
                  <a:lnTo>
                    <a:pt x="26" y="283"/>
                  </a:lnTo>
                  <a:lnTo>
                    <a:pt x="20" y="273"/>
                  </a:lnTo>
                  <a:lnTo>
                    <a:pt x="16" y="264"/>
                  </a:lnTo>
                  <a:lnTo>
                    <a:pt x="13" y="253"/>
                  </a:lnTo>
                  <a:lnTo>
                    <a:pt x="11" y="241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1" name="Freeform 39"/>
            <p:cNvSpPr>
              <a:spLocks/>
            </p:cNvSpPr>
            <p:nvPr/>
          </p:nvSpPr>
          <p:spPr bwMode="auto">
            <a:xfrm>
              <a:off x="4936" y="3470"/>
              <a:ext cx="485" cy="172"/>
            </a:xfrm>
            <a:custGeom>
              <a:avLst/>
              <a:gdLst>
                <a:gd name="T0" fmla="*/ 3 w 1457"/>
                <a:gd name="T1" fmla="*/ 1 h 516"/>
                <a:gd name="T2" fmla="*/ 3 w 1457"/>
                <a:gd name="T3" fmla="*/ 1 h 516"/>
                <a:gd name="T4" fmla="*/ 3 w 1457"/>
                <a:gd name="T5" fmla="*/ 1 h 516"/>
                <a:gd name="T6" fmla="*/ 3 w 1457"/>
                <a:gd name="T7" fmla="*/ 1 h 516"/>
                <a:gd name="T8" fmla="*/ 2 w 1457"/>
                <a:gd name="T9" fmla="*/ 1 h 516"/>
                <a:gd name="T10" fmla="*/ 2 w 1457"/>
                <a:gd name="T11" fmla="*/ 1 h 516"/>
                <a:gd name="T12" fmla="*/ 1 w 1457"/>
                <a:gd name="T13" fmla="*/ 0 h 516"/>
                <a:gd name="T14" fmla="*/ 1 w 1457"/>
                <a:gd name="T15" fmla="*/ 0 h 516"/>
                <a:gd name="T16" fmla="*/ 1 w 1457"/>
                <a:gd name="T17" fmla="*/ 0 h 516"/>
                <a:gd name="T18" fmla="*/ 0 w 1457"/>
                <a:gd name="T19" fmla="*/ 0 h 516"/>
                <a:gd name="T20" fmla="*/ 0 w 1457"/>
                <a:gd name="T21" fmla="*/ 0 h 516"/>
                <a:gd name="T22" fmla="*/ 0 w 1457"/>
                <a:gd name="T23" fmla="*/ 0 h 516"/>
                <a:gd name="T24" fmla="*/ 0 w 1457"/>
                <a:gd name="T25" fmla="*/ 0 h 516"/>
                <a:gd name="T26" fmla="*/ 2 w 1457"/>
                <a:gd name="T27" fmla="*/ 1 h 516"/>
                <a:gd name="T28" fmla="*/ 2 w 1457"/>
                <a:gd name="T29" fmla="*/ 1 h 516"/>
                <a:gd name="T30" fmla="*/ 1 w 1457"/>
                <a:gd name="T31" fmla="*/ 2 h 516"/>
                <a:gd name="T32" fmla="*/ 1 w 1457"/>
                <a:gd name="T33" fmla="*/ 2 h 516"/>
                <a:gd name="T34" fmla="*/ 1 w 1457"/>
                <a:gd name="T35" fmla="*/ 2 h 516"/>
                <a:gd name="T36" fmla="*/ 1 w 1457"/>
                <a:gd name="T37" fmla="*/ 2 h 516"/>
                <a:gd name="T38" fmla="*/ 1 w 1457"/>
                <a:gd name="T39" fmla="*/ 2 h 516"/>
                <a:gd name="T40" fmla="*/ 1 w 1457"/>
                <a:gd name="T41" fmla="*/ 2 h 516"/>
                <a:gd name="T42" fmla="*/ 1 w 1457"/>
                <a:gd name="T43" fmla="*/ 2 h 516"/>
                <a:gd name="T44" fmla="*/ 2 w 1457"/>
                <a:gd name="T45" fmla="*/ 2 h 516"/>
                <a:gd name="T46" fmla="*/ 2 w 1457"/>
                <a:gd name="T47" fmla="*/ 2 h 516"/>
                <a:gd name="T48" fmla="*/ 2 w 1457"/>
                <a:gd name="T49" fmla="*/ 2 h 516"/>
                <a:gd name="T50" fmla="*/ 2 w 1457"/>
                <a:gd name="T51" fmla="*/ 2 h 516"/>
                <a:gd name="T52" fmla="*/ 2 w 1457"/>
                <a:gd name="T53" fmla="*/ 2 h 516"/>
                <a:gd name="T54" fmla="*/ 3 w 1457"/>
                <a:gd name="T55" fmla="*/ 2 h 516"/>
                <a:gd name="T56" fmla="*/ 3 w 1457"/>
                <a:gd name="T57" fmla="*/ 2 h 516"/>
                <a:gd name="T58" fmla="*/ 3 w 1457"/>
                <a:gd name="T59" fmla="*/ 2 h 516"/>
                <a:gd name="T60" fmla="*/ 3 w 1457"/>
                <a:gd name="T61" fmla="*/ 2 h 516"/>
                <a:gd name="T62" fmla="*/ 3 w 1457"/>
                <a:gd name="T63" fmla="*/ 2 h 516"/>
                <a:gd name="T64" fmla="*/ 4 w 1457"/>
                <a:gd name="T65" fmla="*/ 2 h 516"/>
                <a:gd name="T66" fmla="*/ 4 w 1457"/>
                <a:gd name="T67" fmla="*/ 2 h 516"/>
                <a:gd name="T68" fmla="*/ 4 w 1457"/>
                <a:gd name="T69" fmla="*/ 2 h 516"/>
                <a:gd name="T70" fmla="*/ 4 w 1457"/>
                <a:gd name="T71" fmla="*/ 2 h 516"/>
                <a:gd name="T72" fmla="*/ 4 w 1457"/>
                <a:gd name="T73" fmla="*/ 2 h 516"/>
                <a:gd name="T74" fmla="*/ 5 w 1457"/>
                <a:gd name="T75" fmla="*/ 1 h 516"/>
                <a:gd name="T76" fmla="*/ 5 w 1457"/>
                <a:gd name="T77" fmla="*/ 1 h 516"/>
                <a:gd name="T78" fmla="*/ 5 w 1457"/>
                <a:gd name="T79" fmla="*/ 2 h 516"/>
                <a:gd name="T80" fmla="*/ 5 w 1457"/>
                <a:gd name="T81" fmla="*/ 2 h 516"/>
                <a:gd name="T82" fmla="*/ 6 w 1457"/>
                <a:gd name="T83" fmla="*/ 2 h 516"/>
                <a:gd name="T84" fmla="*/ 6 w 1457"/>
                <a:gd name="T85" fmla="*/ 2 h 516"/>
                <a:gd name="T86" fmla="*/ 6 w 1457"/>
                <a:gd name="T87" fmla="*/ 2 h 516"/>
                <a:gd name="T88" fmla="*/ 6 w 1457"/>
                <a:gd name="T89" fmla="*/ 2 h 516"/>
                <a:gd name="T90" fmla="*/ 5 w 1457"/>
                <a:gd name="T91" fmla="*/ 1 h 516"/>
                <a:gd name="T92" fmla="*/ 5 w 1457"/>
                <a:gd name="T93" fmla="*/ 1 h 516"/>
                <a:gd name="T94" fmla="*/ 4 w 1457"/>
                <a:gd name="T95" fmla="*/ 1 h 5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457"/>
                <a:gd name="T145" fmla="*/ 0 h 516"/>
                <a:gd name="T146" fmla="*/ 1457 w 1457"/>
                <a:gd name="T147" fmla="*/ 516 h 51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457" h="516">
                  <a:moveTo>
                    <a:pt x="883" y="298"/>
                  </a:moveTo>
                  <a:lnTo>
                    <a:pt x="869" y="298"/>
                  </a:lnTo>
                  <a:lnTo>
                    <a:pt x="856" y="298"/>
                  </a:lnTo>
                  <a:lnTo>
                    <a:pt x="843" y="298"/>
                  </a:lnTo>
                  <a:lnTo>
                    <a:pt x="830" y="299"/>
                  </a:lnTo>
                  <a:lnTo>
                    <a:pt x="818" y="299"/>
                  </a:lnTo>
                  <a:lnTo>
                    <a:pt x="805" y="299"/>
                  </a:lnTo>
                  <a:lnTo>
                    <a:pt x="792" y="300"/>
                  </a:lnTo>
                  <a:lnTo>
                    <a:pt x="779" y="300"/>
                  </a:lnTo>
                  <a:lnTo>
                    <a:pt x="767" y="301"/>
                  </a:lnTo>
                  <a:lnTo>
                    <a:pt x="754" y="302"/>
                  </a:lnTo>
                  <a:lnTo>
                    <a:pt x="743" y="303"/>
                  </a:lnTo>
                  <a:lnTo>
                    <a:pt x="731" y="303"/>
                  </a:lnTo>
                  <a:lnTo>
                    <a:pt x="719" y="304"/>
                  </a:lnTo>
                  <a:lnTo>
                    <a:pt x="707" y="306"/>
                  </a:lnTo>
                  <a:lnTo>
                    <a:pt x="697" y="307"/>
                  </a:lnTo>
                  <a:lnTo>
                    <a:pt x="685" y="309"/>
                  </a:lnTo>
                  <a:lnTo>
                    <a:pt x="659" y="296"/>
                  </a:lnTo>
                  <a:lnTo>
                    <a:pt x="630" y="280"/>
                  </a:lnTo>
                  <a:lnTo>
                    <a:pt x="598" y="264"/>
                  </a:lnTo>
                  <a:lnTo>
                    <a:pt x="565" y="245"/>
                  </a:lnTo>
                  <a:lnTo>
                    <a:pt x="530" y="226"/>
                  </a:lnTo>
                  <a:lnTo>
                    <a:pt x="493" y="206"/>
                  </a:lnTo>
                  <a:lnTo>
                    <a:pt x="456" y="185"/>
                  </a:lnTo>
                  <a:lnTo>
                    <a:pt x="420" y="164"/>
                  </a:lnTo>
                  <a:lnTo>
                    <a:pt x="382" y="144"/>
                  </a:lnTo>
                  <a:lnTo>
                    <a:pt x="346" y="123"/>
                  </a:lnTo>
                  <a:lnTo>
                    <a:pt x="312" y="104"/>
                  </a:lnTo>
                  <a:lnTo>
                    <a:pt x="278" y="86"/>
                  </a:lnTo>
                  <a:lnTo>
                    <a:pt x="248" y="69"/>
                  </a:lnTo>
                  <a:lnTo>
                    <a:pt x="221" y="54"/>
                  </a:lnTo>
                  <a:lnTo>
                    <a:pt x="196" y="41"/>
                  </a:lnTo>
                  <a:lnTo>
                    <a:pt x="176" y="29"/>
                  </a:lnTo>
                  <a:lnTo>
                    <a:pt x="162" y="22"/>
                  </a:lnTo>
                  <a:lnTo>
                    <a:pt x="148" y="16"/>
                  </a:lnTo>
                  <a:lnTo>
                    <a:pt x="133" y="11"/>
                  </a:lnTo>
                  <a:lnTo>
                    <a:pt x="119" y="7"/>
                  </a:lnTo>
                  <a:lnTo>
                    <a:pt x="105" y="5"/>
                  </a:lnTo>
                  <a:lnTo>
                    <a:pt x="92" y="2"/>
                  </a:lnTo>
                  <a:lnTo>
                    <a:pt x="79" y="0"/>
                  </a:lnTo>
                  <a:lnTo>
                    <a:pt x="67" y="0"/>
                  </a:lnTo>
                  <a:lnTo>
                    <a:pt x="56" y="0"/>
                  </a:lnTo>
                  <a:lnTo>
                    <a:pt x="44" y="0"/>
                  </a:lnTo>
                  <a:lnTo>
                    <a:pt x="34" y="1"/>
                  </a:lnTo>
                  <a:lnTo>
                    <a:pt x="26" y="2"/>
                  </a:lnTo>
                  <a:lnTo>
                    <a:pt x="18" y="4"/>
                  </a:lnTo>
                  <a:lnTo>
                    <a:pt x="11" y="5"/>
                  </a:lnTo>
                  <a:lnTo>
                    <a:pt x="7" y="7"/>
                  </a:lnTo>
                  <a:lnTo>
                    <a:pt x="2" y="8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0" y="35"/>
                  </a:lnTo>
                  <a:lnTo>
                    <a:pt x="9" y="43"/>
                  </a:lnTo>
                  <a:lnTo>
                    <a:pt x="492" y="279"/>
                  </a:lnTo>
                  <a:lnTo>
                    <a:pt x="563" y="326"/>
                  </a:lnTo>
                  <a:lnTo>
                    <a:pt x="532" y="332"/>
                  </a:lnTo>
                  <a:lnTo>
                    <a:pt x="502" y="340"/>
                  </a:lnTo>
                  <a:lnTo>
                    <a:pt x="475" y="347"/>
                  </a:lnTo>
                  <a:lnTo>
                    <a:pt x="451" y="355"/>
                  </a:lnTo>
                  <a:lnTo>
                    <a:pt x="427" y="363"/>
                  </a:lnTo>
                  <a:lnTo>
                    <a:pt x="406" y="372"/>
                  </a:lnTo>
                  <a:lnTo>
                    <a:pt x="387" y="380"/>
                  </a:lnTo>
                  <a:lnTo>
                    <a:pt x="370" y="389"/>
                  </a:lnTo>
                  <a:lnTo>
                    <a:pt x="355" y="398"/>
                  </a:lnTo>
                  <a:lnTo>
                    <a:pt x="341" y="407"/>
                  </a:lnTo>
                  <a:lnTo>
                    <a:pt x="331" y="417"/>
                  </a:lnTo>
                  <a:lnTo>
                    <a:pt x="322" y="426"/>
                  </a:lnTo>
                  <a:lnTo>
                    <a:pt x="315" y="435"/>
                  </a:lnTo>
                  <a:lnTo>
                    <a:pt x="310" y="444"/>
                  </a:lnTo>
                  <a:lnTo>
                    <a:pt x="307" y="453"/>
                  </a:lnTo>
                  <a:lnTo>
                    <a:pt x="306" y="462"/>
                  </a:lnTo>
                  <a:lnTo>
                    <a:pt x="307" y="468"/>
                  </a:lnTo>
                  <a:lnTo>
                    <a:pt x="308" y="474"/>
                  </a:lnTo>
                  <a:lnTo>
                    <a:pt x="312" y="482"/>
                  </a:lnTo>
                  <a:lnTo>
                    <a:pt x="317" y="488"/>
                  </a:lnTo>
                  <a:lnTo>
                    <a:pt x="322" y="496"/>
                  </a:lnTo>
                  <a:lnTo>
                    <a:pt x="329" y="502"/>
                  </a:lnTo>
                  <a:lnTo>
                    <a:pt x="337" y="510"/>
                  </a:lnTo>
                  <a:lnTo>
                    <a:pt x="346" y="516"/>
                  </a:lnTo>
                  <a:lnTo>
                    <a:pt x="346" y="511"/>
                  </a:lnTo>
                  <a:lnTo>
                    <a:pt x="345" y="511"/>
                  </a:lnTo>
                  <a:lnTo>
                    <a:pt x="343" y="511"/>
                  </a:lnTo>
                  <a:lnTo>
                    <a:pt x="341" y="512"/>
                  </a:lnTo>
                  <a:lnTo>
                    <a:pt x="345" y="511"/>
                  </a:lnTo>
                  <a:lnTo>
                    <a:pt x="349" y="508"/>
                  </a:lnTo>
                  <a:lnTo>
                    <a:pt x="354" y="504"/>
                  </a:lnTo>
                  <a:lnTo>
                    <a:pt x="360" y="501"/>
                  </a:lnTo>
                  <a:lnTo>
                    <a:pt x="366" y="497"/>
                  </a:lnTo>
                  <a:lnTo>
                    <a:pt x="374" y="492"/>
                  </a:lnTo>
                  <a:lnTo>
                    <a:pt x="380" y="487"/>
                  </a:lnTo>
                  <a:lnTo>
                    <a:pt x="386" y="482"/>
                  </a:lnTo>
                  <a:lnTo>
                    <a:pt x="396" y="475"/>
                  </a:lnTo>
                  <a:lnTo>
                    <a:pt x="406" y="468"/>
                  </a:lnTo>
                  <a:lnTo>
                    <a:pt x="416" y="461"/>
                  </a:lnTo>
                  <a:lnTo>
                    <a:pt x="428" y="453"/>
                  </a:lnTo>
                  <a:lnTo>
                    <a:pt x="440" y="444"/>
                  </a:lnTo>
                  <a:lnTo>
                    <a:pt x="452" y="437"/>
                  </a:lnTo>
                  <a:lnTo>
                    <a:pt x="464" y="429"/>
                  </a:lnTo>
                  <a:lnTo>
                    <a:pt x="477" y="421"/>
                  </a:lnTo>
                  <a:lnTo>
                    <a:pt x="490" y="413"/>
                  </a:lnTo>
                  <a:lnTo>
                    <a:pt x="504" y="407"/>
                  </a:lnTo>
                  <a:lnTo>
                    <a:pt x="518" y="399"/>
                  </a:lnTo>
                  <a:lnTo>
                    <a:pt x="532" y="393"/>
                  </a:lnTo>
                  <a:lnTo>
                    <a:pt x="547" y="388"/>
                  </a:lnTo>
                  <a:lnTo>
                    <a:pt x="562" y="382"/>
                  </a:lnTo>
                  <a:lnTo>
                    <a:pt x="577" y="378"/>
                  </a:lnTo>
                  <a:lnTo>
                    <a:pt x="592" y="374"/>
                  </a:lnTo>
                  <a:lnTo>
                    <a:pt x="607" y="371"/>
                  </a:lnTo>
                  <a:lnTo>
                    <a:pt x="621" y="370"/>
                  </a:lnTo>
                  <a:lnTo>
                    <a:pt x="635" y="368"/>
                  </a:lnTo>
                  <a:lnTo>
                    <a:pt x="647" y="367"/>
                  </a:lnTo>
                  <a:lnTo>
                    <a:pt x="660" y="368"/>
                  </a:lnTo>
                  <a:lnTo>
                    <a:pt x="672" y="370"/>
                  </a:lnTo>
                  <a:lnTo>
                    <a:pt x="684" y="371"/>
                  </a:lnTo>
                  <a:lnTo>
                    <a:pt x="696" y="373"/>
                  </a:lnTo>
                  <a:lnTo>
                    <a:pt x="706" y="375"/>
                  </a:lnTo>
                  <a:lnTo>
                    <a:pt x="717" y="378"/>
                  </a:lnTo>
                  <a:lnTo>
                    <a:pt x="728" y="381"/>
                  </a:lnTo>
                  <a:lnTo>
                    <a:pt x="737" y="385"/>
                  </a:lnTo>
                  <a:lnTo>
                    <a:pt x="747" y="388"/>
                  </a:lnTo>
                  <a:lnTo>
                    <a:pt x="757" y="392"/>
                  </a:lnTo>
                  <a:lnTo>
                    <a:pt x="765" y="395"/>
                  </a:lnTo>
                  <a:lnTo>
                    <a:pt x="775" y="399"/>
                  </a:lnTo>
                  <a:lnTo>
                    <a:pt x="785" y="404"/>
                  </a:lnTo>
                  <a:lnTo>
                    <a:pt x="796" y="409"/>
                  </a:lnTo>
                  <a:lnTo>
                    <a:pt x="807" y="412"/>
                  </a:lnTo>
                  <a:lnTo>
                    <a:pt x="818" y="417"/>
                  </a:lnTo>
                  <a:lnTo>
                    <a:pt x="828" y="420"/>
                  </a:lnTo>
                  <a:lnTo>
                    <a:pt x="839" y="423"/>
                  </a:lnTo>
                  <a:lnTo>
                    <a:pt x="850" y="425"/>
                  </a:lnTo>
                  <a:lnTo>
                    <a:pt x="861" y="426"/>
                  </a:lnTo>
                  <a:lnTo>
                    <a:pt x="869" y="426"/>
                  </a:lnTo>
                  <a:lnTo>
                    <a:pt x="879" y="424"/>
                  </a:lnTo>
                  <a:lnTo>
                    <a:pt x="889" y="422"/>
                  </a:lnTo>
                  <a:lnTo>
                    <a:pt x="901" y="419"/>
                  </a:lnTo>
                  <a:lnTo>
                    <a:pt x="914" y="414"/>
                  </a:lnTo>
                  <a:lnTo>
                    <a:pt x="928" y="410"/>
                  </a:lnTo>
                  <a:lnTo>
                    <a:pt x="942" y="405"/>
                  </a:lnTo>
                  <a:lnTo>
                    <a:pt x="956" y="399"/>
                  </a:lnTo>
                  <a:lnTo>
                    <a:pt x="967" y="395"/>
                  </a:lnTo>
                  <a:lnTo>
                    <a:pt x="979" y="391"/>
                  </a:lnTo>
                  <a:lnTo>
                    <a:pt x="991" y="387"/>
                  </a:lnTo>
                  <a:lnTo>
                    <a:pt x="1004" y="382"/>
                  </a:lnTo>
                  <a:lnTo>
                    <a:pt x="1015" y="379"/>
                  </a:lnTo>
                  <a:lnTo>
                    <a:pt x="1028" y="375"/>
                  </a:lnTo>
                  <a:lnTo>
                    <a:pt x="1040" y="372"/>
                  </a:lnTo>
                  <a:lnTo>
                    <a:pt x="1052" y="368"/>
                  </a:lnTo>
                  <a:lnTo>
                    <a:pt x="1065" y="366"/>
                  </a:lnTo>
                  <a:lnTo>
                    <a:pt x="1076" y="363"/>
                  </a:lnTo>
                  <a:lnTo>
                    <a:pt x="1088" y="362"/>
                  </a:lnTo>
                  <a:lnTo>
                    <a:pt x="1100" y="360"/>
                  </a:lnTo>
                  <a:lnTo>
                    <a:pt x="1112" y="360"/>
                  </a:lnTo>
                  <a:lnTo>
                    <a:pt x="1124" y="359"/>
                  </a:lnTo>
                  <a:lnTo>
                    <a:pt x="1134" y="360"/>
                  </a:lnTo>
                  <a:lnTo>
                    <a:pt x="1145" y="361"/>
                  </a:lnTo>
                  <a:lnTo>
                    <a:pt x="1172" y="365"/>
                  </a:lnTo>
                  <a:lnTo>
                    <a:pt x="1197" y="372"/>
                  </a:lnTo>
                  <a:lnTo>
                    <a:pt x="1221" y="379"/>
                  </a:lnTo>
                  <a:lnTo>
                    <a:pt x="1244" y="388"/>
                  </a:lnTo>
                  <a:lnTo>
                    <a:pt x="1267" y="397"/>
                  </a:lnTo>
                  <a:lnTo>
                    <a:pt x="1288" y="408"/>
                  </a:lnTo>
                  <a:lnTo>
                    <a:pt x="1309" y="419"/>
                  </a:lnTo>
                  <a:lnTo>
                    <a:pt x="1328" y="429"/>
                  </a:lnTo>
                  <a:lnTo>
                    <a:pt x="1345" y="440"/>
                  </a:lnTo>
                  <a:lnTo>
                    <a:pt x="1362" y="452"/>
                  </a:lnTo>
                  <a:lnTo>
                    <a:pt x="1377" y="463"/>
                  </a:lnTo>
                  <a:lnTo>
                    <a:pt x="1390" y="473"/>
                  </a:lnTo>
                  <a:lnTo>
                    <a:pt x="1403" y="483"/>
                  </a:lnTo>
                  <a:lnTo>
                    <a:pt x="1413" y="493"/>
                  </a:lnTo>
                  <a:lnTo>
                    <a:pt x="1422" y="500"/>
                  </a:lnTo>
                  <a:lnTo>
                    <a:pt x="1429" y="508"/>
                  </a:lnTo>
                  <a:lnTo>
                    <a:pt x="1441" y="496"/>
                  </a:lnTo>
                  <a:lnTo>
                    <a:pt x="1450" y="484"/>
                  </a:lnTo>
                  <a:lnTo>
                    <a:pt x="1455" y="473"/>
                  </a:lnTo>
                  <a:lnTo>
                    <a:pt x="1457" y="462"/>
                  </a:lnTo>
                  <a:lnTo>
                    <a:pt x="1455" y="449"/>
                  </a:lnTo>
                  <a:lnTo>
                    <a:pt x="1448" y="435"/>
                  </a:lnTo>
                  <a:lnTo>
                    <a:pt x="1435" y="421"/>
                  </a:lnTo>
                  <a:lnTo>
                    <a:pt x="1418" y="407"/>
                  </a:lnTo>
                  <a:lnTo>
                    <a:pt x="1395" y="393"/>
                  </a:lnTo>
                  <a:lnTo>
                    <a:pt x="1370" y="379"/>
                  </a:lnTo>
                  <a:lnTo>
                    <a:pt x="1339" y="366"/>
                  </a:lnTo>
                  <a:lnTo>
                    <a:pt x="1303" y="353"/>
                  </a:lnTo>
                  <a:lnTo>
                    <a:pt x="1264" y="343"/>
                  </a:lnTo>
                  <a:lnTo>
                    <a:pt x="1221" y="332"/>
                  </a:lnTo>
                  <a:lnTo>
                    <a:pt x="1174" y="322"/>
                  </a:lnTo>
                  <a:lnTo>
                    <a:pt x="1122" y="314"/>
                  </a:lnTo>
                  <a:lnTo>
                    <a:pt x="1068" y="307"/>
                  </a:lnTo>
                  <a:lnTo>
                    <a:pt x="1009" y="302"/>
                  </a:lnTo>
                  <a:lnTo>
                    <a:pt x="948" y="299"/>
                  </a:lnTo>
                  <a:lnTo>
                    <a:pt x="883" y="298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2" name="Freeform 40"/>
            <p:cNvSpPr>
              <a:spLocks/>
            </p:cNvSpPr>
            <p:nvPr/>
          </p:nvSpPr>
          <p:spPr bwMode="auto">
            <a:xfrm>
              <a:off x="5042" y="3660"/>
              <a:ext cx="375" cy="227"/>
            </a:xfrm>
            <a:custGeom>
              <a:avLst/>
              <a:gdLst>
                <a:gd name="T0" fmla="*/ 0 w 1125"/>
                <a:gd name="T1" fmla="*/ 2 h 680"/>
                <a:gd name="T2" fmla="*/ 0 w 1125"/>
                <a:gd name="T3" fmla="*/ 0 h 680"/>
                <a:gd name="T4" fmla="*/ 0 w 1125"/>
                <a:gd name="T5" fmla="*/ 0 h 680"/>
                <a:gd name="T6" fmla="*/ 1 w 1125"/>
                <a:gd name="T7" fmla="*/ 0 h 680"/>
                <a:gd name="T8" fmla="*/ 1 w 1125"/>
                <a:gd name="T9" fmla="*/ 0 h 680"/>
                <a:gd name="T10" fmla="*/ 1 w 1125"/>
                <a:gd name="T11" fmla="*/ 0 h 680"/>
                <a:gd name="T12" fmla="*/ 1 w 1125"/>
                <a:gd name="T13" fmla="*/ 0 h 680"/>
                <a:gd name="T14" fmla="*/ 2 w 1125"/>
                <a:gd name="T15" fmla="*/ 0 h 680"/>
                <a:gd name="T16" fmla="*/ 2 w 1125"/>
                <a:gd name="T17" fmla="*/ 0 h 680"/>
                <a:gd name="T18" fmla="*/ 2 w 1125"/>
                <a:gd name="T19" fmla="*/ 0 h 680"/>
                <a:gd name="T20" fmla="*/ 3 w 1125"/>
                <a:gd name="T21" fmla="*/ 0 h 680"/>
                <a:gd name="T22" fmla="*/ 3 w 1125"/>
                <a:gd name="T23" fmla="*/ 0 h 680"/>
                <a:gd name="T24" fmla="*/ 3 w 1125"/>
                <a:gd name="T25" fmla="*/ 0 h 680"/>
                <a:gd name="T26" fmla="*/ 4 w 1125"/>
                <a:gd name="T27" fmla="*/ 0 h 680"/>
                <a:gd name="T28" fmla="*/ 4 w 1125"/>
                <a:gd name="T29" fmla="*/ 0 h 680"/>
                <a:gd name="T30" fmla="*/ 4 w 1125"/>
                <a:gd name="T31" fmla="*/ 0 h 680"/>
                <a:gd name="T32" fmla="*/ 5 w 1125"/>
                <a:gd name="T33" fmla="*/ 0 h 680"/>
                <a:gd name="T34" fmla="*/ 4 w 1125"/>
                <a:gd name="T35" fmla="*/ 2 h 680"/>
                <a:gd name="T36" fmla="*/ 4 w 1125"/>
                <a:gd name="T37" fmla="*/ 2 h 680"/>
                <a:gd name="T38" fmla="*/ 4 w 1125"/>
                <a:gd name="T39" fmla="*/ 2 h 680"/>
                <a:gd name="T40" fmla="*/ 4 w 1125"/>
                <a:gd name="T41" fmla="*/ 2 h 680"/>
                <a:gd name="T42" fmla="*/ 4 w 1125"/>
                <a:gd name="T43" fmla="*/ 2 h 680"/>
                <a:gd name="T44" fmla="*/ 4 w 1125"/>
                <a:gd name="T45" fmla="*/ 3 h 680"/>
                <a:gd name="T46" fmla="*/ 3 w 1125"/>
                <a:gd name="T47" fmla="*/ 3 h 680"/>
                <a:gd name="T48" fmla="*/ 3 w 1125"/>
                <a:gd name="T49" fmla="*/ 3 h 680"/>
                <a:gd name="T50" fmla="*/ 3 w 1125"/>
                <a:gd name="T51" fmla="*/ 3 h 680"/>
                <a:gd name="T52" fmla="*/ 2 w 1125"/>
                <a:gd name="T53" fmla="*/ 3 h 680"/>
                <a:gd name="T54" fmla="*/ 2 w 1125"/>
                <a:gd name="T55" fmla="*/ 3 h 680"/>
                <a:gd name="T56" fmla="*/ 2 w 1125"/>
                <a:gd name="T57" fmla="*/ 2 h 680"/>
                <a:gd name="T58" fmla="*/ 2 w 1125"/>
                <a:gd name="T59" fmla="*/ 2 h 680"/>
                <a:gd name="T60" fmla="*/ 1 w 1125"/>
                <a:gd name="T61" fmla="*/ 2 h 680"/>
                <a:gd name="T62" fmla="*/ 1 w 1125"/>
                <a:gd name="T63" fmla="*/ 2 h 680"/>
                <a:gd name="T64" fmla="*/ 1 w 1125"/>
                <a:gd name="T65" fmla="*/ 2 h 680"/>
                <a:gd name="T66" fmla="*/ 1 w 1125"/>
                <a:gd name="T67" fmla="*/ 2 h 680"/>
                <a:gd name="T68" fmla="*/ 1 w 1125"/>
                <a:gd name="T69" fmla="*/ 2 h 680"/>
                <a:gd name="T70" fmla="*/ 1 w 1125"/>
                <a:gd name="T71" fmla="*/ 2 h 680"/>
                <a:gd name="T72" fmla="*/ 1 w 1125"/>
                <a:gd name="T73" fmla="*/ 2 h 680"/>
                <a:gd name="T74" fmla="*/ 1 w 1125"/>
                <a:gd name="T75" fmla="*/ 3 h 680"/>
                <a:gd name="T76" fmla="*/ 1 w 1125"/>
                <a:gd name="T77" fmla="*/ 3 h 680"/>
                <a:gd name="T78" fmla="*/ 1 w 1125"/>
                <a:gd name="T79" fmla="*/ 3 h 680"/>
                <a:gd name="T80" fmla="*/ 1 w 1125"/>
                <a:gd name="T81" fmla="*/ 3 h 680"/>
                <a:gd name="T82" fmla="*/ 1 w 1125"/>
                <a:gd name="T83" fmla="*/ 2 h 680"/>
                <a:gd name="T84" fmla="*/ 1 w 1125"/>
                <a:gd name="T85" fmla="*/ 2 h 680"/>
                <a:gd name="T86" fmla="*/ 0 w 1125"/>
                <a:gd name="T87" fmla="*/ 2 h 680"/>
                <a:gd name="T88" fmla="*/ 0 w 1125"/>
                <a:gd name="T89" fmla="*/ 2 h 680"/>
                <a:gd name="T90" fmla="*/ 0 w 1125"/>
                <a:gd name="T91" fmla="*/ 2 h 680"/>
                <a:gd name="T92" fmla="*/ 0 w 1125"/>
                <a:gd name="T93" fmla="*/ 2 h 68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125"/>
                <a:gd name="T142" fmla="*/ 0 h 680"/>
                <a:gd name="T143" fmla="*/ 1125 w 1125"/>
                <a:gd name="T144" fmla="*/ 680 h 68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125" h="680">
                  <a:moveTo>
                    <a:pt x="65" y="490"/>
                  </a:moveTo>
                  <a:lnTo>
                    <a:pt x="65" y="486"/>
                  </a:lnTo>
                  <a:lnTo>
                    <a:pt x="0" y="0"/>
                  </a:lnTo>
                  <a:lnTo>
                    <a:pt x="22" y="14"/>
                  </a:lnTo>
                  <a:lnTo>
                    <a:pt x="48" y="26"/>
                  </a:lnTo>
                  <a:lnTo>
                    <a:pt x="76" y="38"/>
                  </a:lnTo>
                  <a:lnTo>
                    <a:pt x="106" y="50"/>
                  </a:lnTo>
                  <a:lnTo>
                    <a:pt x="137" y="61"/>
                  </a:lnTo>
                  <a:lnTo>
                    <a:pt x="170" y="70"/>
                  </a:lnTo>
                  <a:lnTo>
                    <a:pt x="205" y="79"/>
                  </a:lnTo>
                  <a:lnTo>
                    <a:pt x="242" y="86"/>
                  </a:lnTo>
                  <a:lnTo>
                    <a:pt x="280" y="94"/>
                  </a:lnTo>
                  <a:lnTo>
                    <a:pt x="319" y="99"/>
                  </a:lnTo>
                  <a:lnTo>
                    <a:pt x="358" y="105"/>
                  </a:lnTo>
                  <a:lnTo>
                    <a:pt x="399" y="109"/>
                  </a:lnTo>
                  <a:lnTo>
                    <a:pt x="440" y="112"/>
                  </a:lnTo>
                  <a:lnTo>
                    <a:pt x="481" y="114"/>
                  </a:lnTo>
                  <a:lnTo>
                    <a:pt x="522" y="116"/>
                  </a:lnTo>
                  <a:lnTo>
                    <a:pt x="564" y="116"/>
                  </a:lnTo>
                  <a:lnTo>
                    <a:pt x="604" y="116"/>
                  </a:lnTo>
                  <a:lnTo>
                    <a:pt x="646" y="114"/>
                  </a:lnTo>
                  <a:lnTo>
                    <a:pt x="687" y="112"/>
                  </a:lnTo>
                  <a:lnTo>
                    <a:pt x="727" y="109"/>
                  </a:lnTo>
                  <a:lnTo>
                    <a:pt x="768" y="105"/>
                  </a:lnTo>
                  <a:lnTo>
                    <a:pt x="808" y="99"/>
                  </a:lnTo>
                  <a:lnTo>
                    <a:pt x="846" y="94"/>
                  </a:lnTo>
                  <a:lnTo>
                    <a:pt x="884" y="86"/>
                  </a:lnTo>
                  <a:lnTo>
                    <a:pt x="920" y="79"/>
                  </a:lnTo>
                  <a:lnTo>
                    <a:pt x="955" y="70"/>
                  </a:lnTo>
                  <a:lnTo>
                    <a:pt x="989" y="61"/>
                  </a:lnTo>
                  <a:lnTo>
                    <a:pt x="1021" y="50"/>
                  </a:lnTo>
                  <a:lnTo>
                    <a:pt x="1050" y="39"/>
                  </a:lnTo>
                  <a:lnTo>
                    <a:pt x="1077" y="27"/>
                  </a:lnTo>
                  <a:lnTo>
                    <a:pt x="1103" y="15"/>
                  </a:lnTo>
                  <a:lnTo>
                    <a:pt x="1125" y="1"/>
                  </a:lnTo>
                  <a:lnTo>
                    <a:pt x="1061" y="488"/>
                  </a:lnTo>
                  <a:lnTo>
                    <a:pt x="1061" y="490"/>
                  </a:lnTo>
                  <a:lnTo>
                    <a:pt x="1059" y="505"/>
                  </a:lnTo>
                  <a:lnTo>
                    <a:pt x="1052" y="520"/>
                  </a:lnTo>
                  <a:lnTo>
                    <a:pt x="1040" y="536"/>
                  </a:lnTo>
                  <a:lnTo>
                    <a:pt x="1025" y="552"/>
                  </a:lnTo>
                  <a:lnTo>
                    <a:pt x="1005" y="568"/>
                  </a:lnTo>
                  <a:lnTo>
                    <a:pt x="981" y="583"/>
                  </a:lnTo>
                  <a:lnTo>
                    <a:pt x="953" y="599"/>
                  </a:lnTo>
                  <a:lnTo>
                    <a:pt x="922" y="613"/>
                  </a:lnTo>
                  <a:lnTo>
                    <a:pt x="888" y="627"/>
                  </a:lnTo>
                  <a:lnTo>
                    <a:pt x="851" y="640"/>
                  </a:lnTo>
                  <a:lnTo>
                    <a:pt x="810" y="651"/>
                  </a:lnTo>
                  <a:lnTo>
                    <a:pt x="767" y="661"/>
                  </a:lnTo>
                  <a:lnTo>
                    <a:pt x="721" y="669"/>
                  </a:lnTo>
                  <a:lnTo>
                    <a:pt x="673" y="675"/>
                  </a:lnTo>
                  <a:lnTo>
                    <a:pt x="623" y="679"/>
                  </a:lnTo>
                  <a:lnTo>
                    <a:pt x="570" y="680"/>
                  </a:lnTo>
                  <a:lnTo>
                    <a:pt x="554" y="657"/>
                  </a:lnTo>
                  <a:lnTo>
                    <a:pt x="534" y="636"/>
                  </a:lnTo>
                  <a:lnTo>
                    <a:pt x="512" y="617"/>
                  </a:lnTo>
                  <a:lnTo>
                    <a:pt x="488" y="601"/>
                  </a:lnTo>
                  <a:lnTo>
                    <a:pt x="463" y="586"/>
                  </a:lnTo>
                  <a:lnTo>
                    <a:pt x="438" y="573"/>
                  </a:lnTo>
                  <a:lnTo>
                    <a:pt x="411" y="563"/>
                  </a:lnTo>
                  <a:lnTo>
                    <a:pt x="385" y="553"/>
                  </a:lnTo>
                  <a:lnTo>
                    <a:pt x="359" y="545"/>
                  </a:lnTo>
                  <a:lnTo>
                    <a:pt x="335" y="539"/>
                  </a:lnTo>
                  <a:lnTo>
                    <a:pt x="313" y="534"/>
                  </a:lnTo>
                  <a:lnTo>
                    <a:pt x="294" y="529"/>
                  </a:lnTo>
                  <a:lnTo>
                    <a:pt x="277" y="526"/>
                  </a:lnTo>
                  <a:lnTo>
                    <a:pt x="264" y="525"/>
                  </a:lnTo>
                  <a:lnTo>
                    <a:pt x="255" y="523"/>
                  </a:lnTo>
                  <a:lnTo>
                    <a:pt x="250" y="523"/>
                  </a:lnTo>
                  <a:lnTo>
                    <a:pt x="181" y="516"/>
                  </a:lnTo>
                  <a:lnTo>
                    <a:pt x="224" y="570"/>
                  </a:lnTo>
                  <a:lnTo>
                    <a:pt x="229" y="578"/>
                  </a:lnTo>
                  <a:lnTo>
                    <a:pt x="235" y="586"/>
                  </a:lnTo>
                  <a:lnTo>
                    <a:pt x="241" y="595"/>
                  </a:lnTo>
                  <a:lnTo>
                    <a:pt x="247" y="602"/>
                  </a:lnTo>
                  <a:lnTo>
                    <a:pt x="254" y="612"/>
                  </a:lnTo>
                  <a:lnTo>
                    <a:pt x="260" y="620"/>
                  </a:lnTo>
                  <a:lnTo>
                    <a:pt x="266" y="629"/>
                  </a:lnTo>
                  <a:lnTo>
                    <a:pt x="273" y="639"/>
                  </a:lnTo>
                  <a:lnTo>
                    <a:pt x="248" y="630"/>
                  </a:lnTo>
                  <a:lnTo>
                    <a:pt x="225" y="623"/>
                  </a:lnTo>
                  <a:lnTo>
                    <a:pt x="203" y="613"/>
                  </a:lnTo>
                  <a:lnTo>
                    <a:pt x="183" y="604"/>
                  </a:lnTo>
                  <a:lnTo>
                    <a:pt x="164" y="595"/>
                  </a:lnTo>
                  <a:lnTo>
                    <a:pt x="147" y="585"/>
                  </a:lnTo>
                  <a:lnTo>
                    <a:pt x="132" y="575"/>
                  </a:lnTo>
                  <a:lnTo>
                    <a:pt x="118" y="566"/>
                  </a:lnTo>
                  <a:lnTo>
                    <a:pt x="106" y="555"/>
                  </a:lnTo>
                  <a:lnTo>
                    <a:pt x="95" y="545"/>
                  </a:lnTo>
                  <a:lnTo>
                    <a:pt x="86" y="536"/>
                  </a:lnTo>
                  <a:lnTo>
                    <a:pt x="78" y="526"/>
                  </a:lnTo>
                  <a:lnTo>
                    <a:pt x="73" y="517"/>
                  </a:lnTo>
                  <a:lnTo>
                    <a:pt x="68" y="507"/>
                  </a:lnTo>
                  <a:lnTo>
                    <a:pt x="66" y="498"/>
                  </a:lnTo>
                  <a:lnTo>
                    <a:pt x="65" y="490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3" name="Freeform 41"/>
            <p:cNvSpPr>
              <a:spLocks/>
            </p:cNvSpPr>
            <p:nvPr/>
          </p:nvSpPr>
          <p:spPr bwMode="auto">
            <a:xfrm>
              <a:off x="5147" y="3859"/>
              <a:ext cx="74" cy="74"/>
            </a:xfrm>
            <a:custGeom>
              <a:avLst/>
              <a:gdLst>
                <a:gd name="T0" fmla="*/ 0 w 223"/>
                <a:gd name="T1" fmla="*/ 1 h 223"/>
                <a:gd name="T2" fmla="*/ 0 w 223"/>
                <a:gd name="T3" fmla="*/ 1 h 223"/>
                <a:gd name="T4" fmla="*/ 0 w 223"/>
                <a:gd name="T5" fmla="*/ 1 h 223"/>
                <a:gd name="T6" fmla="*/ 0 w 223"/>
                <a:gd name="T7" fmla="*/ 1 h 223"/>
                <a:gd name="T8" fmla="*/ 0 w 223"/>
                <a:gd name="T9" fmla="*/ 1 h 223"/>
                <a:gd name="T10" fmla="*/ 0 w 223"/>
                <a:gd name="T11" fmla="*/ 1 h 223"/>
                <a:gd name="T12" fmla="*/ 0 w 223"/>
                <a:gd name="T13" fmla="*/ 1 h 223"/>
                <a:gd name="T14" fmla="*/ 0 w 223"/>
                <a:gd name="T15" fmla="*/ 1 h 223"/>
                <a:gd name="T16" fmla="*/ 0 w 223"/>
                <a:gd name="T17" fmla="*/ 0 h 223"/>
                <a:gd name="T18" fmla="*/ 0 w 223"/>
                <a:gd name="T19" fmla="*/ 0 h 223"/>
                <a:gd name="T20" fmla="*/ 0 w 223"/>
                <a:gd name="T21" fmla="*/ 0 h 223"/>
                <a:gd name="T22" fmla="*/ 0 w 223"/>
                <a:gd name="T23" fmla="*/ 0 h 223"/>
                <a:gd name="T24" fmla="*/ 0 w 223"/>
                <a:gd name="T25" fmla="*/ 0 h 223"/>
                <a:gd name="T26" fmla="*/ 0 w 223"/>
                <a:gd name="T27" fmla="*/ 0 h 223"/>
                <a:gd name="T28" fmla="*/ 0 w 223"/>
                <a:gd name="T29" fmla="*/ 0 h 223"/>
                <a:gd name="T30" fmla="*/ 0 w 223"/>
                <a:gd name="T31" fmla="*/ 0 h 223"/>
                <a:gd name="T32" fmla="*/ 0 w 223"/>
                <a:gd name="T33" fmla="*/ 0 h 223"/>
                <a:gd name="T34" fmla="*/ 0 w 223"/>
                <a:gd name="T35" fmla="*/ 0 h 223"/>
                <a:gd name="T36" fmla="*/ 0 w 223"/>
                <a:gd name="T37" fmla="*/ 0 h 223"/>
                <a:gd name="T38" fmla="*/ 0 w 223"/>
                <a:gd name="T39" fmla="*/ 0 h 223"/>
                <a:gd name="T40" fmla="*/ 1 w 223"/>
                <a:gd name="T41" fmla="*/ 0 h 223"/>
                <a:gd name="T42" fmla="*/ 1 w 223"/>
                <a:gd name="T43" fmla="*/ 0 h 223"/>
                <a:gd name="T44" fmla="*/ 1 w 223"/>
                <a:gd name="T45" fmla="*/ 0 h 223"/>
                <a:gd name="T46" fmla="*/ 1 w 223"/>
                <a:gd name="T47" fmla="*/ 0 h 223"/>
                <a:gd name="T48" fmla="*/ 1 w 223"/>
                <a:gd name="T49" fmla="*/ 0 h 223"/>
                <a:gd name="T50" fmla="*/ 1 w 223"/>
                <a:gd name="T51" fmla="*/ 0 h 223"/>
                <a:gd name="T52" fmla="*/ 1 w 223"/>
                <a:gd name="T53" fmla="*/ 1 h 223"/>
                <a:gd name="T54" fmla="*/ 1 w 223"/>
                <a:gd name="T55" fmla="*/ 1 h 223"/>
                <a:gd name="T56" fmla="*/ 1 w 223"/>
                <a:gd name="T57" fmla="*/ 1 h 223"/>
                <a:gd name="T58" fmla="*/ 1 w 223"/>
                <a:gd name="T59" fmla="*/ 1 h 223"/>
                <a:gd name="T60" fmla="*/ 1 w 223"/>
                <a:gd name="T61" fmla="*/ 1 h 223"/>
                <a:gd name="T62" fmla="*/ 1 w 223"/>
                <a:gd name="T63" fmla="*/ 1 h 223"/>
                <a:gd name="T64" fmla="*/ 1 w 223"/>
                <a:gd name="T65" fmla="*/ 1 h 223"/>
                <a:gd name="T66" fmla="*/ 1 w 223"/>
                <a:gd name="T67" fmla="*/ 1 h 223"/>
                <a:gd name="T68" fmla="*/ 1 w 223"/>
                <a:gd name="T69" fmla="*/ 1 h 223"/>
                <a:gd name="T70" fmla="*/ 1 w 223"/>
                <a:gd name="T71" fmla="*/ 1 h 223"/>
                <a:gd name="T72" fmla="*/ 1 w 223"/>
                <a:gd name="T73" fmla="*/ 1 h 223"/>
                <a:gd name="T74" fmla="*/ 1 w 223"/>
                <a:gd name="T75" fmla="*/ 1 h 223"/>
                <a:gd name="T76" fmla="*/ 1 w 223"/>
                <a:gd name="T77" fmla="*/ 1 h 223"/>
                <a:gd name="T78" fmla="*/ 1 w 223"/>
                <a:gd name="T79" fmla="*/ 1 h 223"/>
                <a:gd name="T80" fmla="*/ 1 w 223"/>
                <a:gd name="T81" fmla="*/ 1 h 223"/>
                <a:gd name="T82" fmla="*/ 0 w 223"/>
                <a:gd name="T83" fmla="*/ 1 h 22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23"/>
                <a:gd name="T127" fmla="*/ 0 h 223"/>
                <a:gd name="T128" fmla="*/ 223 w 223"/>
                <a:gd name="T129" fmla="*/ 223 h 22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23" h="223">
                  <a:moveTo>
                    <a:pt x="90" y="213"/>
                  </a:moveTo>
                  <a:lnTo>
                    <a:pt x="92" y="207"/>
                  </a:lnTo>
                  <a:lnTo>
                    <a:pt x="92" y="203"/>
                  </a:lnTo>
                  <a:lnTo>
                    <a:pt x="92" y="198"/>
                  </a:lnTo>
                  <a:lnTo>
                    <a:pt x="92" y="192"/>
                  </a:lnTo>
                  <a:lnTo>
                    <a:pt x="89" y="172"/>
                  </a:lnTo>
                  <a:lnTo>
                    <a:pt x="83" y="150"/>
                  </a:lnTo>
                  <a:lnTo>
                    <a:pt x="73" y="125"/>
                  </a:lnTo>
                  <a:lnTo>
                    <a:pt x="61" y="99"/>
                  </a:lnTo>
                  <a:lnTo>
                    <a:pt x="47" y="74"/>
                  </a:lnTo>
                  <a:lnTo>
                    <a:pt x="31" y="48"/>
                  </a:lnTo>
                  <a:lnTo>
                    <a:pt x="16" y="23"/>
                  </a:lnTo>
                  <a:lnTo>
                    <a:pt x="0" y="0"/>
                  </a:lnTo>
                  <a:lnTo>
                    <a:pt x="16" y="4"/>
                  </a:lnTo>
                  <a:lnTo>
                    <a:pt x="32" y="8"/>
                  </a:lnTo>
                  <a:lnTo>
                    <a:pt x="49" y="14"/>
                  </a:lnTo>
                  <a:lnTo>
                    <a:pt x="66" y="19"/>
                  </a:lnTo>
                  <a:lnTo>
                    <a:pt x="83" y="26"/>
                  </a:lnTo>
                  <a:lnTo>
                    <a:pt x="101" y="34"/>
                  </a:lnTo>
                  <a:lnTo>
                    <a:pt x="118" y="41"/>
                  </a:lnTo>
                  <a:lnTo>
                    <a:pt x="134" y="51"/>
                  </a:lnTo>
                  <a:lnTo>
                    <a:pt x="150" y="61"/>
                  </a:lnTo>
                  <a:lnTo>
                    <a:pt x="165" y="71"/>
                  </a:lnTo>
                  <a:lnTo>
                    <a:pt x="178" y="83"/>
                  </a:lnTo>
                  <a:lnTo>
                    <a:pt x="191" y="96"/>
                  </a:lnTo>
                  <a:lnTo>
                    <a:pt x="201" y="110"/>
                  </a:lnTo>
                  <a:lnTo>
                    <a:pt x="210" y="125"/>
                  </a:lnTo>
                  <a:lnTo>
                    <a:pt x="217" y="141"/>
                  </a:lnTo>
                  <a:lnTo>
                    <a:pt x="221" y="158"/>
                  </a:lnTo>
                  <a:lnTo>
                    <a:pt x="223" y="175"/>
                  </a:lnTo>
                  <a:lnTo>
                    <a:pt x="223" y="192"/>
                  </a:lnTo>
                  <a:lnTo>
                    <a:pt x="222" y="208"/>
                  </a:lnTo>
                  <a:lnTo>
                    <a:pt x="219" y="223"/>
                  </a:lnTo>
                  <a:lnTo>
                    <a:pt x="210" y="222"/>
                  </a:lnTo>
                  <a:lnTo>
                    <a:pt x="204" y="222"/>
                  </a:lnTo>
                  <a:lnTo>
                    <a:pt x="197" y="221"/>
                  </a:lnTo>
                  <a:lnTo>
                    <a:pt x="191" y="221"/>
                  </a:lnTo>
                  <a:lnTo>
                    <a:pt x="187" y="220"/>
                  </a:lnTo>
                  <a:lnTo>
                    <a:pt x="184" y="220"/>
                  </a:lnTo>
                  <a:lnTo>
                    <a:pt x="180" y="220"/>
                  </a:lnTo>
                  <a:lnTo>
                    <a:pt x="179" y="220"/>
                  </a:lnTo>
                  <a:lnTo>
                    <a:pt x="90" y="213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4" name="Freeform 42"/>
            <p:cNvSpPr>
              <a:spLocks/>
            </p:cNvSpPr>
            <p:nvPr/>
          </p:nvSpPr>
          <p:spPr bwMode="auto">
            <a:xfrm>
              <a:off x="5202" y="3971"/>
              <a:ext cx="50" cy="99"/>
            </a:xfrm>
            <a:custGeom>
              <a:avLst/>
              <a:gdLst>
                <a:gd name="T0" fmla="*/ 0 w 149"/>
                <a:gd name="T1" fmla="*/ 1 h 297"/>
                <a:gd name="T2" fmla="*/ 0 w 149"/>
                <a:gd name="T3" fmla="*/ 1 h 297"/>
                <a:gd name="T4" fmla="*/ 0 w 149"/>
                <a:gd name="T5" fmla="*/ 1 h 297"/>
                <a:gd name="T6" fmla="*/ 0 w 149"/>
                <a:gd name="T7" fmla="*/ 1 h 297"/>
                <a:gd name="T8" fmla="*/ 0 w 149"/>
                <a:gd name="T9" fmla="*/ 1 h 297"/>
                <a:gd name="T10" fmla="*/ 0 w 149"/>
                <a:gd name="T11" fmla="*/ 1 h 297"/>
                <a:gd name="T12" fmla="*/ 0 w 149"/>
                <a:gd name="T13" fmla="*/ 1 h 297"/>
                <a:gd name="T14" fmla="*/ 0 w 149"/>
                <a:gd name="T15" fmla="*/ 1 h 297"/>
                <a:gd name="T16" fmla="*/ 0 w 149"/>
                <a:gd name="T17" fmla="*/ 0 h 297"/>
                <a:gd name="T18" fmla="*/ 0 w 149"/>
                <a:gd name="T19" fmla="*/ 0 h 297"/>
                <a:gd name="T20" fmla="*/ 0 w 149"/>
                <a:gd name="T21" fmla="*/ 0 h 297"/>
                <a:gd name="T22" fmla="*/ 0 w 149"/>
                <a:gd name="T23" fmla="*/ 0 h 297"/>
                <a:gd name="T24" fmla="*/ 0 w 149"/>
                <a:gd name="T25" fmla="*/ 0 h 297"/>
                <a:gd name="T26" fmla="*/ 0 w 149"/>
                <a:gd name="T27" fmla="*/ 0 h 297"/>
                <a:gd name="T28" fmla="*/ 0 w 149"/>
                <a:gd name="T29" fmla="*/ 0 h 297"/>
                <a:gd name="T30" fmla="*/ 0 w 149"/>
                <a:gd name="T31" fmla="*/ 0 h 297"/>
                <a:gd name="T32" fmla="*/ 0 w 149"/>
                <a:gd name="T33" fmla="*/ 0 h 297"/>
                <a:gd name="T34" fmla="*/ 0 w 149"/>
                <a:gd name="T35" fmla="*/ 0 h 297"/>
                <a:gd name="T36" fmla="*/ 0 w 149"/>
                <a:gd name="T37" fmla="*/ 0 h 297"/>
                <a:gd name="T38" fmla="*/ 0 w 149"/>
                <a:gd name="T39" fmla="*/ 0 h 297"/>
                <a:gd name="T40" fmla="*/ 0 w 149"/>
                <a:gd name="T41" fmla="*/ 0 h 297"/>
                <a:gd name="T42" fmla="*/ 0 w 149"/>
                <a:gd name="T43" fmla="*/ 0 h 297"/>
                <a:gd name="T44" fmla="*/ 0 w 149"/>
                <a:gd name="T45" fmla="*/ 0 h 297"/>
                <a:gd name="T46" fmla="*/ 0 w 149"/>
                <a:gd name="T47" fmla="*/ 0 h 297"/>
                <a:gd name="T48" fmla="*/ 1 w 149"/>
                <a:gd name="T49" fmla="*/ 0 h 297"/>
                <a:gd name="T50" fmla="*/ 1 w 149"/>
                <a:gd name="T51" fmla="*/ 0 h 297"/>
                <a:gd name="T52" fmla="*/ 1 w 149"/>
                <a:gd name="T53" fmla="*/ 0 h 297"/>
                <a:gd name="T54" fmla="*/ 1 w 149"/>
                <a:gd name="T55" fmla="*/ 1 h 297"/>
                <a:gd name="T56" fmla="*/ 1 w 149"/>
                <a:gd name="T57" fmla="*/ 1 h 297"/>
                <a:gd name="T58" fmla="*/ 1 w 149"/>
                <a:gd name="T59" fmla="*/ 1 h 297"/>
                <a:gd name="T60" fmla="*/ 1 w 149"/>
                <a:gd name="T61" fmla="*/ 1 h 297"/>
                <a:gd name="T62" fmla="*/ 1 w 149"/>
                <a:gd name="T63" fmla="*/ 1 h 297"/>
                <a:gd name="T64" fmla="*/ 1 w 149"/>
                <a:gd name="T65" fmla="*/ 1 h 297"/>
                <a:gd name="T66" fmla="*/ 1 w 149"/>
                <a:gd name="T67" fmla="*/ 1 h 297"/>
                <a:gd name="T68" fmla="*/ 0 w 149"/>
                <a:gd name="T69" fmla="*/ 1 h 297"/>
                <a:gd name="T70" fmla="*/ 0 w 149"/>
                <a:gd name="T71" fmla="*/ 1 h 297"/>
                <a:gd name="T72" fmla="*/ 0 w 149"/>
                <a:gd name="T73" fmla="*/ 1 h 29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49"/>
                <a:gd name="T112" fmla="*/ 0 h 297"/>
                <a:gd name="T113" fmla="*/ 149 w 149"/>
                <a:gd name="T114" fmla="*/ 297 h 29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49" h="297">
                  <a:moveTo>
                    <a:pt x="96" y="297"/>
                  </a:moveTo>
                  <a:lnTo>
                    <a:pt x="81" y="285"/>
                  </a:lnTo>
                  <a:lnTo>
                    <a:pt x="64" y="268"/>
                  </a:lnTo>
                  <a:lnTo>
                    <a:pt x="45" y="248"/>
                  </a:lnTo>
                  <a:lnTo>
                    <a:pt x="29" y="225"/>
                  </a:lnTo>
                  <a:lnTo>
                    <a:pt x="15" y="198"/>
                  </a:lnTo>
                  <a:lnTo>
                    <a:pt x="6" y="167"/>
                  </a:lnTo>
                  <a:lnTo>
                    <a:pt x="0" y="133"/>
                  </a:lnTo>
                  <a:lnTo>
                    <a:pt x="3" y="95"/>
                  </a:lnTo>
                  <a:lnTo>
                    <a:pt x="4" y="91"/>
                  </a:lnTo>
                  <a:lnTo>
                    <a:pt x="6" y="85"/>
                  </a:lnTo>
                  <a:lnTo>
                    <a:pt x="10" y="79"/>
                  </a:lnTo>
                  <a:lnTo>
                    <a:pt x="14" y="73"/>
                  </a:lnTo>
                  <a:lnTo>
                    <a:pt x="19" y="65"/>
                  </a:lnTo>
                  <a:lnTo>
                    <a:pt x="24" y="58"/>
                  </a:lnTo>
                  <a:lnTo>
                    <a:pt x="29" y="50"/>
                  </a:lnTo>
                  <a:lnTo>
                    <a:pt x="35" y="43"/>
                  </a:lnTo>
                  <a:lnTo>
                    <a:pt x="42" y="33"/>
                  </a:lnTo>
                  <a:lnTo>
                    <a:pt x="50" y="22"/>
                  </a:lnTo>
                  <a:lnTo>
                    <a:pt x="57" y="12"/>
                  </a:lnTo>
                  <a:lnTo>
                    <a:pt x="65" y="0"/>
                  </a:lnTo>
                  <a:lnTo>
                    <a:pt x="80" y="17"/>
                  </a:lnTo>
                  <a:lnTo>
                    <a:pt x="95" y="35"/>
                  </a:lnTo>
                  <a:lnTo>
                    <a:pt x="108" y="54"/>
                  </a:lnTo>
                  <a:lnTo>
                    <a:pt x="121" y="76"/>
                  </a:lnTo>
                  <a:lnTo>
                    <a:pt x="132" y="97"/>
                  </a:lnTo>
                  <a:lnTo>
                    <a:pt x="141" y="121"/>
                  </a:lnTo>
                  <a:lnTo>
                    <a:pt x="147" y="144"/>
                  </a:lnTo>
                  <a:lnTo>
                    <a:pt x="149" y="169"/>
                  </a:lnTo>
                  <a:lnTo>
                    <a:pt x="148" y="181"/>
                  </a:lnTo>
                  <a:lnTo>
                    <a:pt x="146" y="194"/>
                  </a:lnTo>
                  <a:lnTo>
                    <a:pt x="142" y="209"/>
                  </a:lnTo>
                  <a:lnTo>
                    <a:pt x="135" y="225"/>
                  </a:lnTo>
                  <a:lnTo>
                    <a:pt x="128" y="242"/>
                  </a:lnTo>
                  <a:lnTo>
                    <a:pt x="118" y="259"/>
                  </a:lnTo>
                  <a:lnTo>
                    <a:pt x="107" y="278"/>
                  </a:lnTo>
                  <a:lnTo>
                    <a:pt x="96" y="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336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1"/>
          <p:cNvSpPr txBox="1">
            <a:spLocks noGrp="1"/>
          </p:cNvSpPr>
          <p:nvPr/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A263AEB7-8C25-44FB-A8D5-F6DD25051283}" type="slidenum">
              <a:rPr lang="en-US" altLang="en-US" sz="1400">
                <a:latin typeface="Tahoma" panose="020B0604030504040204" pitchFamily="34" charset="0"/>
                <a:ea typeface="ＭＳ Ｐゴシック" panose="020B0600070205080204" pitchFamily="34" charset="-128"/>
              </a:rPr>
              <a:pPr algn="ctr" eaLnBrk="1" hangingPunct="1"/>
              <a:t>41</a:t>
            </a:fld>
            <a:endParaRPr lang="en-US" altLang="en-US" sz="1400"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2771" name="Rectangle 2"/>
          <p:cNvSpPr txBox="1">
            <a:spLocks noChangeArrowheads="1"/>
          </p:cNvSpPr>
          <p:nvPr/>
        </p:nvSpPr>
        <p:spPr bwMode="auto">
          <a:xfrm>
            <a:off x="457200" y="304800"/>
            <a:ext cx="8077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600" dirty="0" err="1" smtClean="0">
                <a:ea typeface="ＭＳ Ｐゴシック" panose="020B0600070205080204" pitchFamily="34" charset="-128"/>
              </a:rPr>
              <a:t>Bahan</a:t>
            </a:r>
            <a:r>
              <a:rPr lang="en-US" altLang="en-US" sz="3600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sz="3600" dirty="0" err="1" smtClean="0">
                <a:ea typeface="ＭＳ Ｐゴシック" panose="020B0600070205080204" pitchFamily="34" charset="-128"/>
              </a:rPr>
              <a:t>pemadam</a:t>
            </a:r>
            <a:r>
              <a:rPr lang="en-US" altLang="en-US" sz="3600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sz="3600" dirty="0" err="1" smtClean="0">
                <a:ea typeface="ＭＳ Ｐゴシック" panose="020B0600070205080204" pitchFamily="34" charset="-128"/>
              </a:rPr>
              <a:t>kebakaran</a:t>
            </a:r>
            <a:r>
              <a:rPr lang="en-US" altLang="en-US" sz="3600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sz="3600" dirty="0" err="1" smtClean="0">
                <a:ea typeface="ＭＳ Ｐゴシック" panose="020B0600070205080204" pitchFamily="34" charset="-128"/>
              </a:rPr>
              <a:t>sesuai</a:t>
            </a:r>
            <a:r>
              <a:rPr lang="en-US" altLang="en-US" sz="3600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sz="3600" dirty="0" err="1" smtClean="0">
                <a:ea typeface="ＭＳ Ｐゴシック" panose="020B0600070205080204" pitchFamily="34" charset="-128"/>
              </a:rPr>
              <a:t>klasifikasi</a:t>
            </a:r>
            <a:r>
              <a:rPr lang="en-US" altLang="en-US" sz="3600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sz="3600" dirty="0" err="1" smtClean="0">
                <a:ea typeface="ＭＳ Ｐゴシック" panose="020B0600070205080204" pitchFamily="34" charset="-128"/>
              </a:rPr>
              <a:t>kebakaran</a:t>
            </a:r>
            <a:endParaRPr lang="en-US" altLang="en-US" sz="3600" dirty="0">
              <a:ea typeface="ＭＳ Ｐゴシック" panose="020B0600070205080204" pitchFamily="34" charset="-128"/>
            </a:endParaRPr>
          </a:p>
        </p:txBody>
      </p:sp>
      <p:sp>
        <p:nvSpPr>
          <p:cNvPr id="32772" name="Rectangle 3"/>
          <p:cNvSpPr txBox="1">
            <a:spLocks noChangeArrowheads="1"/>
          </p:cNvSpPr>
          <p:nvPr/>
        </p:nvSpPr>
        <p:spPr bwMode="auto">
          <a:xfrm>
            <a:off x="228600" y="1447800"/>
            <a:ext cx="7493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tabLst>
                <a:tab pos="685800" algn="l"/>
                <a:tab pos="2057400" algn="l"/>
              </a:tabLs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685800" algn="l"/>
                <a:tab pos="2057400" algn="l"/>
              </a:tabLs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685800" algn="l"/>
                <a:tab pos="2057400" algn="l"/>
              </a:tabLs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685800" algn="l"/>
                <a:tab pos="2057400" algn="l"/>
              </a:tabLs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685800" algn="l"/>
                <a:tab pos="2057400" algn="l"/>
              </a:tabLs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2057400" algn="l"/>
              </a:tabLs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2057400" algn="l"/>
              </a:tabLs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2057400" algn="l"/>
              </a:tabLs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2057400" algn="l"/>
              </a:tabLs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400" b="1" dirty="0">
                <a:solidFill>
                  <a:srgbClr val="0063D0"/>
                </a:solidFill>
                <a:ea typeface="ＭＳ Ｐゴシック" panose="020B0600070205080204" pitchFamily="34" charset="-128"/>
              </a:rPr>
              <a:t>A </a:t>
            </a:r>
            <a:r>
              <a:rPr lang="en-US" altLang="en-US" sz="2400" dirty="0">
                <a:ea typeface="ＭＳ Ｐゴシック" panose="020B0600070205080204" pitchFamily="34" charset="-128"/>
              </a:rPr>
              <a:t>  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Dipadamkan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dengan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pendinginan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atau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mengecilkan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api</a:t>
            </a:r>
            <a:r>
              <a:rPr lang="en-US" altLang="en-US" sz="2200" dirty="0">
                <a:ea typeface="ＭＳ Ｐゴシック" panose="020B0600070205080204" pitchFamily="34" charset="-128"/>
              </a:rPr>
              <a:t>.</a:t>
            </a:r>
            <a:r>
              <a:rPr lang="en-US" altLang="en-US" sz="2200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	 	   	   </a:t>
            </a:r>
            <a:r>
              <a:rPr lang="en-US" altLang="en-US" sz="1800" dirty="0">
                <a:solidFill>
                  <a:schemeClr val="tx2"/>
                </a:solidFill>
                <a:ea typeface="ＭＳ Ｐゴシック" panose="020B0600070205080204" pitchFamily="34" charset="-128"/>
              </a:rPr>
              <a:t>(air)</a:t>
            </a:r>
            <a:r>
              <a:rPr lang="en-US" altLang="en-US" sz="2200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  <a:endParaRPr lang="en-US" altLang="en-US" sz="2200" b="1" dirty="0">
              <a:ea typeface="ＭＳ Ｐゴシック" panose="020B0600070205080204" pitchFamily="34" charset="-128"/>
            </a:endParaRP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400" b="1" dirty="0">
                <a:solidFill>
                  <a:srgbClr val="0063D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   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D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ipadamkan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dengan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menghambat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pelepasan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uap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mudah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menyala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atau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menghambat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dengan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pelepasan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reaksi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bahan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kimia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radikal</a:t>
            </a:r>
            <a:r>
              <a:rPr lang="en-US" altLang="en-US" sz="2200" dirty="0">
                <a:ea typeface="ＭＳ Ｐゴシック" panose="020B0600070205080204" pitchFamily="34" charset="-128"/>
              </a:rPr>
              <a:t> OH.</a:t>
            </a:r>
            <a:r>
              <a:rPr lang="en-US" altLang="en-US" sz="2200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</a:p>
          <a:p>
            <a:pPr>
              <a:spcBef>
                <a:spcPct val="20000"/>
              </a:spcBef>
            </a:pPr>
            <a:r>
              <a:rPr lang="en-US" altLang="en-US" sz="22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		   </a:t>
            </a:r>
            <a:r>
              <a:rPr lang="en-US" altLang="en-US" sz="1800" dirty="0">
                <a:ea typeface="ＭＳ Ｐゴシック" panose="020B0600070205080204" pitchFamily="34" charset="-128"/>
              </a:rPr>
              <a:t>(CO</a:t>
            </a:r>
            <a:r>
              <a:rPr lang="en-US" altLang="en-US" sz="1800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sz="1800" dirty="0">
                <a:ea typeface="ＭＳ Ｐゴシック" panose="020B0600070205080204" pitchFamily="34" charset="-128"/>
              </a:rPr>
              <a:t>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atau</a:t>
            </a:r>
            <a:r>
              <a:rPr lang="en-US" altLang="en-US" sz="1800" dirty="0">
                <a:ea typeface="ＭＳ Ｐゴシック" panose="020B0600070205080204" pitchFamily="34" charset="-128"/>
              </a:rPr>
              <a:t>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serbuk</a:t>
            </a:r>
            <a:r>
              <a:rPr lang="en-US" altLang="en-US" sz="1800" dirty="0">
                <a:ea typeface="ＭＳ Ｐゴシック" panose="020B0600070205080204" pitchFamily="34" charset="-128"/>
              </a:rPr>
              <a:t>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kering</a:t>
            </a:r>
            <a:r>
              <a:rPr lang="en-US" altLang="en-US" sz="1800" dirty="0">
                <a:ea typeface="ＭＳ Ｐゴシック" panose="020B0600070205080204" pitchFamily="34" charset="-128"/>
              </a:rPr>
              <a:t>: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monoamonium</a:t>
            </a:r>
            <a:r>
              <a:rPr lang="en-US" altLang="en-US" sz="1800" dirty="0">
                <a:ea typeface="ＭＳ Ｐゴシック" panose="020B0600070205080204" pitchFamily="34" charset="-128"/>
              </a:rPr>
              <a:t>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posfat</a:t>
            </a:r>
            <a:r>
              <a:rPr lang="en-US" altLang="en-US" sz="1800" dirty="0">
                <a:ea typeface="ＭＳ Ｐゴシック" panose="020B0600070205080204" pitchFamily="34" charset="-128"/>
              </a:rPr>
              <a:t>)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400" b="1" dirty="0">
                <a:solidFill>
                  <a:srgbClr val="0063D0"/>
                </a:solidFill>
                <a:ea typeface="ＭＳ Ｐゴシック" panose="020B0600070205080204" pitchFamily="34" charset="-128"/>
              </a:rPr>
              <a:t>C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   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Agen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pemadam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tidak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boleh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bersifat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konduktif</a:t>
            </a:r>
            <a:r>
              <a:rPr lang="en-US" altLang="en-US" sz="2200" dirty="0">
                <a:ea typeface="ＭＳ Ｐゴシック" panose="020B0600070205080204" pitchFamily="34" charset="-128"/>
              </a:rPr>
              <a:t>.</a:t>
            </a:r>
            <a:r>
              <a:rPr lang="en-US" altLang="en-US" sz="2200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  <a:endParaRPr lang="en-US" altLang="en-US" sz="2200" b="1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20000"/>
              </a:spcBef>
            </a:pPr>
            <a:r>
              <a:rPr lang="en-US" altLang="en-US" sz="2200" dirty="0">
                <a:solidFill>
                  <a:schemeClr val="tx2"/>
                </a:solidFill>
                <a:ea typeface="ＭＳ Ｐゴシック" panose="020B0600070205080204" pitchFamily="34" charset="-128"/>
              </a:rPr>
              <a:t>	</a:t>
            </a:r>
            <a:r>
              <a:rPr lang="en-US" altLang="en-US" sz="2200" dirty="0">
                <a:ea typeface="ＭＳ Ｐゴシック" panose="020B0600070205080204" pitchFamily="34" charset="-128"/>
              </a:rPr>
              <a:t>	   </a:t>
            </a:r>
            <a:r>
              <a:rPr lang="en-US" altLang="en-US" sz="1800" dirty="0">
                <a:ea typeface="ＭＳ Ｐゴシック" panose="020B0600070205080204" pitchFamily="34" charset="-128"/>
              </a:rPr>
              <a:t>(CO</a:t>
            </a:r>
            <a:r>
              <a:rPr lang="en-US" altLang="en-US" sz="1800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sz="1800" dirty="0">
                <a:ea typeface="ＭＳ Ｐゴシック" panose="020B0600070205080204" pitchFamily="34" charset="-128"/>
              </a:rPr>
              <a:t>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atau</a:t>
            </a:r>
            <a:r>
              <a:rPr lang="en-US" altLang="en-US" sz="1800" dirty="0">
                <a:ea typeface="ＭＳ Ｐゴシック" panose="020B0600070205080204" pitchFamily="34" charset="-128"/>
              </a:rPr>
              <a:t> </a:t>
            </a:r>
            <a:r>
              <a:rPr lang="en-US" altLang="en-US" sz="1800" dirty="0" err="1"/>
              <a:t>serbuk</a:t>
            </a:r>
            <a:r>
              <a:rPr lang="en-US" altLang="en-US" sz="1800" dirty="0"/>
              <a:t> </a:t>
            </a:r>
            <a:r>
              <a:rPr lang="en-US" altLang="en-US" sz="1800" dirty="0" err="1"/>
              <a:t>kering</a:t>
            </a:r>
            <a:r>
              <a:rPr lang="en-US" altLang="en-US" sz="1800" dirty="0">
                <a:ea typeface="ＭＳ Ｐゴシック" panose="020B0600070205080204" pitchFamily="34" charset="-128"/>
              </a:rPr>
              <a:t>)</a:t>
            </a:r>
            <a:endParaRPr lang="en-US" altLang="en-US" sz="1800" b="1" dirty="0">
              <a:ea typeface="ＭＳ Ｐゴシック" panose="020B0600070205080204" pitchFamily="34" charset="-128"/>
            </a:endParaRP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400" b="1" dirty="0">
                <a:solidFill>
                  <a:srgbClr val="0063D0"/>
                </a:solidFill>
                <a:ea typeface="ＭＳ Ｐゴシック" panose="020B0600070205080204" pitchFamily="34" charset="-128"/>
              </a:rPr>
              <a:t>D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   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Bahan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pemadam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kebakaran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harus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menyerap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panas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dan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tidak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boleh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bereaksi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dengan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logam</a:t>
            </a:r>
            <a:r>
              <a:rPr lang="en-US" altLang="en-US" sz="2200" dirty="0">
                <a:ea typeface="ＭＳ Ｐゴシック" panose="020B0600070205080204" pitchFamily="34" charset="-128"/>
              </a:rPr>
              <a:t>.</a:t>
            </a:r>
            <a:endParaRPr lang="en-US" altLang="en-US" sz="2200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20000"/>
              </a:spcBef>
            </a:pPr>
            <a:r>
              <a:rPr lang="en-US" altLang="en-US" sz="2200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		   </a:t>
            </a:r>
            <a:r>
              <a:rPr lang="en-US" altLang="en-US" sz="1800" dirty="0">
                <a:solidFill>
                  <a:schemeClr val="tx2"/>
                </a:solidFill>
                <a:ea typeface="ＭＳ Ｐゴシック" panose="020B0600070205080204" pitchFamily="34" charset="-128"/>
              </a:rPr>
              <a:t>(</a:t>
            </a:r>
            <a:r>
              <a:rPr lang="en-US" altLang="en-US" sz="1800" dirty="0" err="1">
                <a:solidFill>
                  <a:schemeClr val="tx2"/>
                </a:solidFill>
                <a:ea typeface="ＭＳ Ｐゴシック" panose="020B0600070205080204" pitchFamily="34" charset="-128"/>
              </a:rPr>
              <a:t>serbuk</a:t>
            </a:r>
            <a:r>
              <a:rPr lang="en-US" altLang="en-US" sz="1800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1800" dirty="0" err="1">
                <a:solidFill>
                  <a:schemeClr val="tx2"/>
                </a:solidFill>
                <a:ea typeface="ＭＳ Ｐゴシック" panose="020B0600070205080204" pitchFamily="34" charset="-128"/>
              </a:rPr>
              <a:t>kering</a:t>
            </a:r>
            <a:r>
              <a:rPr lang="en-US" altLang="en-US" sz="1800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1800" dirty="0" err="1">
                <a:solidFill>
                  <a:schemeClr val="tx2"/>
                </a:solidFill>
                <a:ea typeface="ＭＳ Ｐゴシック" panose="020B0600070205080204" pitchFamily="34" charset="-128"/>
              </a:rPr>
              <a:t>khusus</a:t>
            </a:r>
            <a:r>
              <a:rPr lang="en-US" altLang="en-US" sz="1800" dirty="0">
                <a:solidFill>
                  <a:schemeClr val="tx2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en-US" sz="1800" dirty="0" err="1">
                <a:solidFill>
                  <a:schemeClr val="tx2"/>
                </a:solidFill>
                <a:ea typeface="ＭＳ Ｐゴシック" panose="020B0600070205080204" pitchFamily="34" charset="-128"/>
              </a:rPr>
              <a:t>pasir</a:t>
            </a:r>
            <a:r>
              <a:rPr lang="en-US" altLang="en-US" sz="1800" dirty="0">
                <a:solidFill>
                  <a:schemeClr val="tx2"/>
                </a:solidFill>
                <a:ea typeface="ＭＳ Ｐゴシック" panose="020B0600070205080204" pitchFamily="34" charset="-128"/>
              </a:rPr>
              <a:t>)</a:t>
            </a:r>
            <a:r>
              <a:rPr lang="en-US" altLang="en-US" sz="2200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400" b="1" dirty="0">
                <a:solidFill>
                  <a:srgbClr val="0063D0"/>
                </a:solidFill>
                <a:ea typeface="ＭＳ Ｐゴシック" panose="020B0600070205080204" pitchFamily="34" charset="-128"/>
              </a:rPr>
              <a:t>K </a:t>
            </a:r>
            <a:r>
              <a:rPr lang="en-US" altLang="en-US" sz="2400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  </a:t>
            </a:r>
            <a:r>
              <a:rPr lang="en-US" altLang="en-US" sz="1800" dirty="0">
                <a:ea typeface="ＭＳ Ｐゴシック" panose="020B0600070205080204" pitchFamily="34" charset="-128"/>
              </a:rPr>
              <a:t>(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Bahan</a:t>
            </a:r>
            <a:r>
              <a:rPr lang="en-US" altLang="en-US" sz="1800" dirty="0">
                <a:ea typeface="ＭＳ Ｐゴシック" panose="020B0600070205080204" pitchFamily="34" charset="-128"/>
              </a:rPr>
              <a:t>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kimia</a:t>
            </a:r>
            <a:r>
              <a:rPr lang="en-US" altLang="en-US" sz="1800" dirty="0">
                <a:ea typeface="ＭＳ Ｐゴシック" panose="020B0600070205080204" pitchFamily="34" charset="-128"/>
              </a:rPr>
              <a:t>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cair</a:t>
            </a:r>
            <a:r>
              <a:rPr lang="en-US" altLang="en-US" sz="1800" dirty="0">
                <a:ea typeface="ＭＳ Ｐゴシック" panose="020B0600070205080204" pitchFamily="34" charset="-128"/>
              </a:rPr>
              <a:t> yang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bersifat</a:t>
            </a:r>
            <a:r>
              <a:rPr lang="en-US" altLang="en-US" sz="1800" dirty="0">
                <a:ea typeface="ＭＳ Ｐゴシック" panose="020B0600070205080204" pitchFamily="34" charset="-128"/>
              </a:rPr>
              <a:t>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khusus</a:t>
            </a:r>
            <a:r>
              <a:rPr lang="en-US" altLang="en-US" sz="1800" dirty="0">
                <a:ea typeface="ＭＳ Ｐゴシック" panose="020B0600070205080204" pitchFamily="34" charset="-128"/>
              </a:rPr>
              <a:t>)</a:t>
            </a:r>
          </a:p>
        </p:txBody>
      </p:sp>
      <p:pic>
        <p:nvPicPr>
          <p:cNvPr id="32773" name="Picture 34" descr="class_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00" y="148272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35" descr="class_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00" y="2479675"/>
            <a:ext cx="895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36" descr="class_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3478213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Picture 37" descr="class_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4475163"/>
            <a:ext cx="90646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7" name="Picture 38" descr="Combustible Cook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300" y="5524500"/>
            <a:ext cx="91440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778" name="Group 39"/>
          <p:cNvGrpSpPr>
            <a:grpSpLocks/>
          </p:cNvGrpSpPr>
          <p:nvPr/>
        </p:nvGrpSpPr>
        <p:grpSpPr bwMode="auto">
          <a:xfrm>
            <a:off x="8077200" y="1517650"/>
            <a:ext cx="319088" cy="336550"/>
            <a:chOff x="618" y="554"/>
            <a:chExt cx="201" cy="212"/>
          </a:xfrm>
        </p:grpSpPr>
        <p:sp>
          <p:nvSpPr>
            <p:cNvPr id="32783" name="AutoShape 40"/>
            <p:cNvSpPr>
              <a:spLocks noChangeArrowheads="1"/>
            </p:cNvSpPr>
            <p:nvPr/>
          </p:nvSpPr>
          <p:spPr bwMode="auto">
            <a:xfrm>
              <a:off x="624" y="576"/>
              <a:ext cx="192" cy="144"/>
            </a:xfrm>
            <a:prstGeom prst="triangle">
              <a:avLst>
                <a:gd name="adj" fmla="val 50000"/>
              </a:avLst>
            </a:prstGeom>
            <a:solidFill>
              <a:srgbClr val="009900"/>
            </a:solidFill>
            <a:ln w="9525">
              <a:solidFill>
                <a:srgbClr val="00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defTabSz="457200"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4" name="Text Box 41"/>
            <p:cNvSpPr txBox="1">
              <a:spLocks noChangeArrowheads="1"/>
            </p:cNvSpPr>
            <p:nvPr/>
          </p:nvSpPr>
          <p:spPr bwMode="auto">
            <a:xfrm>
              <a:off x="618" y="554"/>
              <a:ext cx="2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>
                  <a:ea typeface="ＭＳ Ｐゴシック" panose="020B0600070205080204" pitchFamily="34" charset="-128"/>
                </a:rPr>
                <a:t>A</a:t>
              </a:r>
            </a:p>
          </p:txBody>
        </p:sp>
      </p:grpSp>
      <p:sp>
        <p:nvSpPr>
          <p:cNvPr id="32779" name="Rectangle 42"/>
          <p:cNvSpPr>
            <a:spLocks noChangeArrowheads="1"/>
          </p:cNvSpPr>
          <p:nvPr/>
        </p:nvSpPr>
        <p:spPr bwMode="auto">
          <a:xfrm>
            <a:off x="8132763" y="2570163"/>
            <a:ext cx="228600" cy="228600"/>
          </a:xfrm>
          <a:prstGeom prst="rect">
            <a:avLst/>
          </a:prstGeom>
          <a:solidFill>
            <a:srgbClr val="CC0000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>
                <a:ea typeface="ＭＳ Ｐゴシック" panose="020B0600070205080204" pitchFamily="34" charset="-128"/>
              </a:rPr>
              <a:t>B</a:t>
            </a:r>
          </a:p>
        </p:txBody>
      </p:sp>
      <p:sp>
        <p:nvSpPr>
          <p:cNvPr id="32780" name="Oval 43"/>
          <p:cNvSpPr>
            <a:spLocks noChangeArrowheads="1"/>
          </p:cNvSpPr>
          <p:nvPr/>
        </p:nvSpPr>
        <p:spPr bwMode="auto">
          <a:xfrm>
            <a:off x="7537450" y="3575050"/>
            <a:ext cx="292100" cy="241300"/>
          </a:xfrm>
          <a:prstGeom prst="ellipse">
            <a:avLst/>
          </a:prstGeom>
          <a:solidFill>
            <a:srgbClr val="0066FF"/>
          </a:solidFill>
          <a:ln w="9525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>
            <a:lvl1pPr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>
                <a:ea typeface="ＭＳ Ｐゴシック" panose="020B0600070205080204" pitchFamily="34" charset="-128"/>
              </a:rPr>
              <a:t>C</a:t>
            </a:r>
          </a:p>
        </p:txBody>
      </p:sp>
      <p:sp>
        <p:nvSpPr>
          <p:cNvPr id="14" name="AutoShape 44"/>
          <p:cNvSpPr>
            <a:spLocks noChangeArrowheads="1"/>
          </p:cNvSpPr>
          <p:nvPr/>
        </p:nvSpPr>
        <p:spPr bwMode="auto">
          <a:xfrm>
            <a:off x="7566025" y="4578350"/>
            <a:ext cx="381000" cy="323850"/>
          </a:xfrm>
          <a:prstGeom prst="star5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457200" eaLnBrk="1" hangingPunct="1">
              <a:defRPr/>
            </a:pPr>
            <a:r>
              <a:rPr lang="en-US" sz="1600">
                <a:solidFill>
                  <a:schemeClr val="bg2"/>
                </a:solidFill>
                <a:ea typeface="ＭＳ Ｐゴシック" charset="-128"/>
              </a:rPr>
              <a:t>D</a:t>
            </a:r>
          </a:p>
        </p:txBody>
      </p:sp>
      <p:sp>
        <p:nvSpPr>
          <p:cNvPr id="32782" name="AutoShape 45"/>
          <p:cNvSpPr>
            <a:spLocks noChangeArrowheads="1"/>
          </p:cNvSpPr>
          <p:nvPr/>
        </p:nvSpPr>
        <p:spPr bwMode="auto">
          <a:xfrm>
            <a:off x="8093075" y="5680075"/>
            <a:ext cx="304800" cy="228600"/>
          </a:xfrm>
          <a:prstGeom prst="hexagon">
            <a:avLst>
              <a:gd name="adj" fmla="val 33333"/>
              <a:gd name="vf" fmla="val 115470"/>
            </a:avLst>
          </a:prstGeom>
          <a:solidFill>
            <a:schemeClr val="bg2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>
                <a:ea typeface="ＭＳ Ｐゴシック" panose="020B0600070205080204" pitchFamily="34" charset="-128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09456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Footer Placeholder 1"/>
          <p:cNvSpPr txBox="1">
            <a:spLocks noGrp="1"/>
          </p:cNvSpPr>
          <p:nvPr/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DDB85B2A-60F0-4EAB-A65E-C6C45A453EB5}" type="slidenum">
              <a:rPr lang="en-US" altLang="en-US" sz="1400">
                <a:latin typeface="Tahoma" panose="020B0604030504040204" pitchFamily="34" charset="0"/>
                <a:ea typeface="ＭＳ Ｐゴシック" panose="020B0600070205080204" pitchFamily="34" charset="-128"/>
              </a:rPr>
              <a:pPr algn="ctr" eaLnBrk="1" hangingPunct="1"/>
              <a:t>42</a:t>
            </a:fld>
            <a:endParaRPr lang="en-US" altLang="en-US" sz="1400"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076" name="Rectangle 2"/>
          <p:cNvSpPr txBox="1">
            <a:spLocks noChangeArrowheads="1"/>
          </p:cNvSpPr>
          <p:nvPr/>
        </p:nvSpPr>
        <p:spPr bwMode="auto">
          <a:xfrm>
            <a:off x="492125" y="217488"/>
            <a:ext cx="81184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600" dirty="0" err="1">
                <a:ea typeface="ＭＳ Ｐゴシック" panose="020B0600070205080204" pitchFamily="34" charset="-128"/>
              </a:rPr>
              <a:t>Alat</a:t>
            </a:r>
            <a:r>
              <a:rPr lang="en-US" altLang="en-US" sz="3600" dirty="0">
                <a:ea typeface="ＭＳ Ｐゴシック" panose="020B0600070205080204" pitchFamily="34" charset="-128"/>
              </a:rPr>
              <a:t> </a:t>
            </a:r>
            <a:r>
              <a:rPr lang="en-US" altLang="en-US" sz="3600" dirty="0" err="1">
                <a:ea typeface="ＭＳ Ｐゴシック" panose="020B0600070205080204" pitchFamily="34" charset="-128"/>
              </a:rPr>
              <a:t>Pemadam</a:t>
            </a:r>
            <a:r>
              <a:rPr lang="en-US" altLang="en-US" sz="3600" dirty="0">
                <a:ea typeface="ＭＳ Ｐゴシック" panose="020B0600070205080204" pitchFamily="34" charset="-128"/>
              </a:rPr>
              <a:t> </a:t>
            </a:r>
            <a:r>
              <a:rPr lang="en-US" altLang="en-US" sz="3600" dirty="0" err="1">
                <a:ea typeface="ＭＳ Ｐゴシック" panose="020B0600070205080204" pitchFamily="34" charset="-128"/>
              </a:rPr>
              <a:t>Api</a:t>
            </a:r>
            <a:r>
              <a:rPr lang="en-US" altLang="en-US" sz="3600" dirty="0">
                <a:ea typeface="ＭＳ Ｐゴシック" panose="020B0600070205080204" pitchFamily="34" charset="-128"/>
              </a:rPr>
              <a:t> </a:t>
            </a:r>
            <a:r>
              <a:rPr lang="en-US" altLang="en-US" sz="3600" dirty="0" err="1" smtClean="0">
                <a:ea typeface="ＭＳ Ｐゴシック" panose="020B0600070205080204" pitchFamily="34" charset="-128"/>
              </a:rPr>
              <a:t>Ringan</a:t>
            </a:r>
            <a:r>
              <a:rPr lang="en-US" altLang="en-US" sz="3600" dirty="0" smtClean="0">
                <a:ea typeface="ＭＳ Ｐゴシック" panose="020B0600070205080204" pitchFamily="34" charset="-128"/>
              </a:rPr>
              <a:t> (APAR)</a:t>
            </a:r>
            <a:endParaRPr lang="en-US" altLang="en-US" sz="3600" dirty="0">
              <a:ea typeface="ＭＳ Ｐゴシック" panose="020B0600070205080204" pitchFamily="34" charset="-128"/>
            </a:endParaRPr>
          </a:p>
        </p:txBody>
      </p:sp>
      <p:pic>
        <p:nvPicPr>
          <p:cNvPr id="3077" name="Picture 4" descr="dry powder fire extinguish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2057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5" descr="co2 fire extinguish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00" y="1968500"/>
            <a:ext cx="162877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6" descr="water fire extinguish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86200"/>
            <a:ext cx="16764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80" name="Group 12"/>
          <p:cNvGrpSpPr>
            <a:grpSpLocks/>
          </p:cNvGrpSpPr>
          <p:nvPr/>
        </p:nvGrpSpPr>
        <p:grpSpPr bwMode="auto">
          <a:xfrm>
            <a:off x="3084513" y="3730625"/>
            <a:ext cx="3432175" cy="2835275"/>
            <a:chOff x="1831" y="672"/>
            <a:chExt cx="2162" cy="1786"/>
          </a:xfrm>
        </p:grpSpPr>
        <p:pic>
          <p:nvPicPr>
            <p:cNvPr id="3085" name="Picture 3" descr="portable fire extinguisher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672"/>
              <a:ext cx="1440" cy="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86" name="Rectangle 7"/>
            <p:cNvSpPr>
              <a:spLocks noChangeArrowheads="1"/>
            </p:cNvSpPr>
            <p:nvPr/>
          </p:nvSpPr>
          <p:spPr bwMode="auto">
            <a:xfrm>
              <a:off x="1831" y="2208"/>
              <a:ext cx="216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ea typeface="ＭＳ Ｐゴシック" panose="020B0600070205080204" pitchFamily="34" charset="-128"/>
                </a:rPr>
                <a:t>Inspeksi Bulanan &amp; Tahunan</a:t>
              </a:r>
            </a:p>
          </p:txBody>
        </p:sp>
      </p:grpSp>
      <p:sp>
        <p:nvSpPr>
          <p:cNvPr id="3081" name="Text Box 8"/>
          <p:cNvSpPr txBox="1">
            <a:spLocks noChangeArrowheads="1"/>
          </p:cNvSpPr>
          <p:nvPr/>
        </p:nvSpPr>
        <p:spPr bwMode="auto">
          <a:xfrm>
            <a:off x="492125" y="1006475"/>
            <a:ext cx="25161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 b="1">
                <a:ea typeface="ＭＳ Ｐゴシック" panose="020B0600070205080204" pitchFamily="34" charset="-128"/>
              </a:rPr>
              <a:t>Bahan kimia Kering</a:t>
            </a:r>
          </a:p>
        </p:txBody>
      </p:sp>
      <p:sp>
        <p:nvSpPr>
          <p:cNvPr id="3082" name="Text Box 9"/>
          <p:cNvSpPr txBox="1">
            <a:spLocks noChangeArrowheads="1"/>
          </p:cNvSpPr>
          <p:nvPr/>
        </p:nvSpPr>
        <p:spPr bwMode="auto">
          <a:xfrm>
            <a:off x="1143000" y="3454400"/>
            <a:ext cx="501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ea typeface="ＭＳ Ｐゴシック" panose="020B0600070205080204" pitchFamily="34" charset="-128"/>
              </a:rPr>
              <a:t>Air</a:t>
            </a:r>
          </a:p>
        </p:txBody>
      </p:sp>
      <p:sp>
        <p:nvSpPr>
          <p:cNvPr id="3083" name="Text Box 10"/>
          <p:cNvSpPr txBox="1">
            <a:spLocks noChangeArrowheads="1"/>
          </p:cNvSpPr>
          <p:nvPr/>
        </p:nvSpPr>
        <p:spPr bwMode="auto">
          <a:xfrm>
            <a:off x="7315200" y="1600200"/>
            <a:ext cx="6111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ea typeface="ＭＳ Ｐゴシック" panose="020B0600070205080204" pitchFamily="34" charset="-128"/>
              </a:rPr>
              <a:t>CO</a:t>
            </a:r>
            <a:r>
              <a:rPr lang="en-US" altLang="en-US" sz="1800" b="1" baseline="-25000">
                <a:ea typeface="ＭＳ Ｐゴシック" panose="020B0600070205080204" pitchFamily="34" charset="-128"/>
              </a:rPr>
              <a:t>2</a:t>
            </a:r>
          </a:p>
        </p:txBody>
      </p:sp>
      <p:graphicFrame>
        <p:nvGraphicFramePr>
          <p:cNvPr id="3074" name="Object 12"/>
          <p:cNvGraphicFramePr>
            <a:graphicFrameLocks noChangeAspect="1"/>
          </p:cNvGraphicFramePr>
          <p:nvPr/>
        </p:nvGraphicFramePr>
        <p:xfrm>
          <a:off x="3200400" y="1143000"/>
          <a:ext cx="29718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8" name="Clip" r:id="rId8" imgW="3047619" imgH="2266667" progId="MS_ClipArt_Gallery.2">
                  <p:embed/>
                </p:oleObj>
              </mc:Choice>
              <mc:Fallback>
                <p:oleObj name="Clip" r:id="rId8" imgW="3047619" imgH="2266667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143000"/>
                        <a:ext cx="2971800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4" name="Text Box 13"/>
          <p:cNvSpPr txBox="1">
            <a:spLocks noChangeArrowheads="1"/>
          </p:cNvSpPr>
          <p:nvPr/>
        </p:nvSpPr>
        <p:spPr bwMode="auto">
          <a:xfrm>
            <a:off x="3362325" y="3378200"/>
            <a:ext cx="332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ea typeface="ＭＳ Ｐゴシック" panose="020B0600070205080204" pitchFamily="34" charset="-128"/>
              </a:rPr>
              <a:t>Ditempatkan dalam ~15-25 m</a:t>
            </a:r>
          </a:p>
        </p:txBody>
      </p:sp>
    </p:spTree>
    <p:extLst>
      <p:ext uri="{BB962C8B-B14F-4D97-AF65-F5344CB8AC3E}">
        <p14:creationId xmlns:p14="http://schemas.microsoft.com/office/powerpoint/2010/main" val="386272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440CE-3B73-41D3-B852-02FAA280E23F}" type="slidenum">
              <a:rPr lang="en-US"/>
              <a:pPr/>
              <a:t>43</a:t>
            </a:fld>
            <a:endParaRPr lang="en-US"/>
          </a:p>
        </p:txBody>
      </p:sp>
      <p:sp>
        <p:nvSpPr>
          <p:cNvPr id="67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92137"/>
            <a:ext cx="8807824" cy="1066800"/>
          </a:xfrm>
        </p:spPr>
        <p:txBody>
          <a:bodyPr/>
          <a:lstStyle/>
          <a:p>
            <a:pPr algn="l"/>
            <a:r>
              <a:rPr lang="en-US" altLang="en-US" dirty="0" err="1" smtClean="0"/>
              <a:t>Ledakan</a:t>
            </a:r>
            <a:r>
              <a:rPr lang="en-US" altLang="en-US" dirty="0" smtClean="0"/>
              <a:t> (</a:t>
            </a:r>
            <a:r>
              <a:rPr lang="en-US" altLang="en-US" i="1" dirty="0" smtClean="0"/>
              <a:t>explosion</a:t>
            </a:r>
            <a:r>
              <a:rPr lang="en-US" altLang="en-US" dirty="0" smtClean="0"/>
              <a:t>)</a:t>
            </a:r>
            <a:endParaRPr lang="en-GB" altLang="en-US" dirty="0"/>
          </a:p>
        </p:txBody>
      </p:sp>
      <p:sp>
        <p:nvSpPr>
          <p:cNvPr id="677892" name="Rectangle 4"/>
          <p:cNvSpPr>
            <a:spLocks noChangeArrowheads="1"/>
          </p:cNvSpPr>
          <p:nvPr/>
        </p:nvSpPr>
        <p:spPr bwMode="auto">
          <a:xfrm>
            <a:off x="6954838" y="3941763"/>
            <a:ext cx="22447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77893" name="Rectangle 5"/>
          <p:cNvSpPr>
            <a:spLocks noChangeArrowheads="1"/>
          </p:cNvSpPr>
          <p:nvPr/>
        </p:nvSpPr>
        <p:spPr bwMode="auto">
          <a:xfrm>
            <a:off x="6954838" y="3941763"/>
            <a:ext cx="22447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77894" name="Text Box 6"/>
          <p:cNvSpPr txBox="1">
            <a:spLocks noChangeArrowheads="1"/>
          </p:cNvSpPr>
          <p:nvPr/>
        </p:nvSpPr>
        <p:spPr bwMode="black">
          <a:xfrm>
            <a:off x="304800" y="6477000"/>
            <a:ext cx="247650" cy="2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bIns="0">
            <a:spAutoFit/>
          </a:bodyPr>
          <a:lstStyle/>
          <a:p>
            <a:pPr>
              <a:lnSpc>
                <a:spcPts val="1300"/>
              </a:lnSpc>
            </a:pPr>
            <a:fld id="{D2DF954C-F37E-47C4-8FE8-FC17CC5DB9F0}" type="slidenum">
              <a:rPr lang="en-US" sz="1100">
                <a:solidFill>
                  <a:schemeClr val="accent1"/>
                </a:solidFill>
              </a:rPr>
              <a:pPr>
                <a:lnSpc>
                  <a:spcPts val="1300"/>
                </a:lnSpc>
              </a:pPr>
              <a:t>43</a:t>
            </a:fld>
            <a:endParaRPr lang="en-US" sz="1100">
              <a:solidFill>
                <a:schemeClr val="accent1"/>
              </a:solidFill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85800" y="1371600"/>
            <a:ext cx="7772400" cy="472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42900" indent="-342900" eaLnBrk="1" hangingPunct="1">
              <a:buClr>
                <a:srgbClr val="FFFF00"/>
              </a:buClr>
              <a:buSzPct val="80000"/>
              <a:buFont typeface="Wingdings" pitchFamily="2" charset="2"/>
              <a:buNone/>
            </a:pPr>
            <a:endParaRPr lang="en-US" sz="2400" u="sng" dirty="0">
              <a:latin typeface="Arial" charset="0"/>
            </a:endParaRPr>
          </a:p>
          <a:p>
            <a:pPr marL="342900" indent="-342900" eaLnBrk="1" hangingPunct="1">
              <a:buClr>
                <a:srgbClr val="FFFF00"/>
              </a:buClr>
              <a:buSzPct val="80000"/>
              <a:buFont typeface="Wingdings" pitchFamily="2" charset="2"/>
              <a:buNone/>
            </a:pPr>
            <a:endParaRPr lang="en-US" sz="2400" u="sng" dirty="0">
              <a:latin typeface="Arial" charset="0"/>
            </a:endParaRPr>
          </a:p>
          <a:p>
            <a:pPr marL="342900" indent="-342900" algn="just" eaLnBrk="1" hangingPunct="1">
              <a:buClr>
                <a:srgbClr val="FFFF00"/>
              </a:buClr>
              <a:buSzPct val="80000"/>
              <a:buFont typeface="Wingdings" pitchFamily="2" charset="2"/>
              <a:buNone/>
            </a:pPr>
            <a:r>
              <a:rPr lang="en-US" sz="2800" b="1" u="sng" dirty="0">
                <a:latin typeface="Arial" charset="0"/>
              </a:rPr>
              <a:t>Definition</a:t>
            </a:r>
            <a:r>
              <a:rPr lang="en-US" sz="2800" b="1" dirty="0">
                <a:latin typeface="Arial" charset="0"/>
              </a:rPr>
              <a:t>:  A reaction that produces a change in the state of matter that results in a rapid and violent release of energy.</a:t>
            </a:r>
          </a:p>
          <a:p>
            <a:pPr marL="342900" indent="-342900" algn="just" eaLnBrk="1" hangingPunct="1">
              <a:buClr>
                <a:srgbClr val="FFFF00"/>
              </a:buClr>
              <a:buSzPct val="80000"/>
              <a:buFont typeface="Wingdings" pitchFamily="2" charset="2"/>
              <a:buNone/>
            </a:pPr>
            <a:r>
              <a:rPr lang="en-US" sz="2800" b="1" u="sng" dirty="0">
                <a:latin typeface="Arial" charset="0"/>
              </a:rPr>
              <a:t>Types</a:t>
            </a:r>
            <a:r>
              <a:rPr lang="en-US" sz="2800" b="1" dirty="0">
                <a:latin typeface="Arial" charset="0"/>
              </a:rPr>
              <a:t>:  </a:t>
            </a:r>
          </a:p>
          <a:p>
            <a:pPr marL="342900" indent="-342900" algn="just" eaLnBrk="1" hangingPunct="1">
              <a:buClr>
                <a:srgbClr val="FFFF00"/>
              </a:buClr>
              <a:buSzPct val="80000"/>
              <a:buFont typeface="Wingdings" pitchFamily="2" charset="2"/>
              <a:buNone/>
            </a:pPr>
            <a:r>
              <a:rPr lang="en-US" sz="2800" b="1" dirty="0">
                <a:latin typeface="Arial" charset="0"/>
              </a:rPr>
              <a:t>		- Mechanical</a:t>
            </a:r>
          </a:p>
          <a:p>
            <a:pPr marL="342900" indent="-342900" algn="just" eaLnBrk="1" hangingPunct="1">
              <a:buClr>
                <a:srgbClr val="FFFF00"/>
              </a:buClr>
              <a:buSzPct val="80000"/>
              <a:buFont typeface="Wingdings" pitchFamily="2" charset="2"/>
              <a:buNone/>
            </a:pPr>
            <a:r>
              <a:rPr lang="en-US" sz="2800" b="1" dirty="0">
                <a:latin typeface="Arial" charset="0"/>
              </a:rPr>
              <a:t>		- Chemical</a:t>
            </a:r>
          </a:p>
          <a:p>
            <a:pPr marL="342900" indent="-342900" algn="just" eaLnBrk="1" hangingPunct="1">
              <a:buClr>
                <a:srgbClr val="FFFF00"/>
              </a:buClr>
              <a:buSzPct val="80000"/>
              <a:buFont typeface="Wingdings" pitchFamily="2" charset="2"/>
              <a:buNone/>
            </a:pPr>
            <a:r>
              <a:rPr lang="en-US" sz="2800" b="1" dirty="0">
                <a:latin typeface="Arial" charset="0"/>
              </a:rPr>
              <a:t>		- Nuclear</a:t>
            </a:r>
          </a:p>
          <a:p>
            <a:pPr marL="342900" indent="-342900" eaLnBrk="1" hangingPunct="1">
              <a:buClr>
                <a:srgbClr val="FFFF00"/>
              </a:buClr>
              <a:buSzPct val="80000"/>
              <a:buFont typeface="Wingdings" pitchFamily="2" charset="2"/>
              <a:buNone/>
            </a:pPr>
            <a:endParaRPr lang="en-US" sz="2800" b="1" dirty="0">
              <a:latin typeface="Arial" charset="0"/>
            </a:endParaRPr>
          </a:p>
          <a:p>
            <a:pPr marL="342900" indent="-342900" algn="ctr" eaLnBrk="1" hangingPunct="1">
              <a:buClr>
                <a:srgbClr val="FFFF00"/>
              </a:buClr>
              <a:buSzPct val="80000"/>
              <a:buFont typeface="Wingdings" pitchFamily="2" charset="2"/>
              <a:buNone/>
            </a:pPr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46703"/>
      </p:ext>
    </p:extLst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440CE-3B73-41D3-B852-02FAA280E23F}" type="slidenum">
              <a:rPr lang="en-US"/>
              <a:pPr/>
              <a:t>44</a:t>
            </a:fld>
            <a:endParaRPr lang="en-US"/>
          </a:p>
        </p:txBody>
      </p:sp>
      <p:sp>
        <p:nvSpPr>
          <p:cNvPr id="67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r>
              <a:rPr lang="id-ID" altLang="en-US" dirty="0" smtClean="0"/>
              <a:t>Explosive</a:t>
            </a:r>
            <a:endParaRPr lang="en-GB" altLang="en-US" dirty="0"/>
          </a:p>
        </p:txBody>
      </p:sp>
      <p:sp>
        <p:nvSpPr>
          <p:cNvPr id="677892" name="Rectangle 4"/>
          <p:cNvSpPr>
            <a:spLocks noChangeArrowheads="1"/>
          </p:cNvSpPr>
          <p:nvPr/>
        </p:nvSpPr>
        <p:spPr bwMode="auto">
          <a:xfrm>
            <a:off x="6954838" y="3941763"/>
            <a:ext cx="22447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77893" name="Rectangle 5"/>
          <p:cNvSpPr>
            <a:spLocks noChangeArrowheads="1"/>
          </p:cNvSpPr>
          <p:nvPr/>
        </p:nvSpPr>
        <p:spPr bwMode="auto">
          <a:xfrm>
            <a:off x="6954838" y="3941763"/>
            <a:ext cx="22447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77894" name="Text Box 6"/>
          <p:cNvSpPr txBox="1">
            <a:spLocks noChangeArrowheads="1"/>
          </p:cNvSpPr>
          <p:nvPr/>
        </p:nvSpPr>
        <p:spPr bwMode="black">
          <a:xfrm>
            <a:off x="304800" y="6477000"/>
            <a:ext cx="247650" cy="2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bIns="0">
            <a:spAutoFit/>
          </a:bodyPr>
          <a:lstStyle/>
          <a:p>
            <a:pPr>
              <a:lnSpc>
                <a:spcPts val="1300"/>
              </a:lnSpc>
            </a:pPr>
            <a:fld id="{D2DF954C-F37E-47C4-8FE8-FC17CC5DB9F0}" type="slidenum">
              <a:rPr lang="en-US" sz="1100">
                <a:solidFill>
                  <a:schemeClr val="accent1"/>
                </a:solidFill>
              </a:rPr>
              <a:pPr>
                <a:lnSpc>
                  <a:spcPts val="1300"/>
                </a:lnSpc>
              </a:pPr>
              <a:t>44</a:t>
            </a:fld>
            <a:endParaRPr lang="en-US" sz="1100">
              <a:solidFill>
                <a:schemeClr val="accent1"/>
              </a:solidFill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08000" y="1219200"/>
            <a:ext cx="8178800" cy="32956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42900" indent="-342900" algn="just" eaLnBrk="1" hangingPunct="1">
              <a:buClr>
                <a:srgbClr val="FFFF00"/>
              </a:buClr>
              <a:buSzPct val="80000"/>
              <a:buFont typeface="Wingdings" pitchFamily="2" charset="2"/>
              <a:buNone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Definition:  A material (chemical or nuclear) that can be initiated to undergo a very rapid, self propagating decomposition, resulting in:</a:t>
            </a:r>
          </a:p>
          <a:p>
            <a:pPr marL="342900" indent="-342900" algn="just" eaLnBrk="1" hangingPunct="1">
              <a:buClr>
                <a:srgbClr val="FFFF00"/>
              </a:buClr>
              <a:buSzPct val="80000"/>
              <a:buFont typeface="Wingdings" pitchFamily="2" charset="2"/>
              <a:buNone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 algn="just" eaLnBrk="1" hangingPunct="1">
              <a:buClr>
                <a:srgbClr val="FFFF00"/>
              </a:buClr>
              <a:buSzPct val="80000"/>
              <a:buFont typeface="Wingdings" pitchFamily="2" charset="2"/>
              <a:buNone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    a.  formation of more stable materials</a:t>
            </a:r>
          </a:p>
          <a:p>
            <a:pPr marL="342900" indent="-342900" algn="just" eaLnBrk="1" hangingPunct="1">
              <a:buClr>
                <a:srgbClr val="FFFF00"/>
              </a:buClr>
              <a:buSzPct val="80000"/>
              <a:buFont typeface="Wingdings" pitchFamily="2" charset="2"/>
              <a:buNone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    b.  the liberation of heat</a:t>
            </a:r>
          </a:p>
          <a:p>
            <a:pPr marL="342900" indent="-342900" algn="just" eaLnBrk="1" hangingPunct="1">
              <a:buClr>
                <a:srgbClr val="FFFF00"/>
              </a:buClr>
              <a:buSzPct val="80000"/>
              <a:buFont typeface="Wingdings" pitchFamily="2" charset="2"/>
              <a:buNone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  </a:t>
            </a:r>
            <a:r>
              <a:rPr lang="id-ID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c.  development of a sudden pressure effect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.</a:t>
            </a:r>
            <a:endParaRPr lang="id-ID" sz="2400" dirty="0" smtClean="0">
              <a:latin typeface="Calibri" pitchFamily="34" charset="0"/>
              <a:cs typeface="Calibri" pitchFamily="34" charset="0"/>
            </a:endParaRPr>
          </a:p>
          <a:p>
            <a:pPr marL="342900" indent="-342900" algn="just" eaLnBrk="1" hangingPunct="1">
              <a:buClr>
                <a:srgbClr val="FFFF00"/>
              </a:buClr>
              <a:buSzPct val="80000"/>
              <a:buFont typeface="Wingdings" pitchFamily="2" charset="2"/>
              <a:buNone/>
            </a:pPr>
            <a:endParaRPr lang="id-ID" sz="2400" dirty="0" smtClean="0">
              <a:latin typeface="Calibri" pitchFamily="34" charset="0"/>
              <a:cs typeface="Calibri" pitchFamily="34" charset="0"/>
            </a:endParaRPr>
          </a:p>
          <a:p>
            <a:pPr marL="342900" indent="-342900" algn="just" eaLnBrk="1" hangingPunct="1">
              <a:buClr>
                <a:srgbClr val="FFFF00"/>
              </a:buClr>
              <a:buSzPct val="80000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Materials in the form of compound or mixture of compound which suddenly undergoes a very rapid chemical transformation with the simultaneous production of large quantities of heat and gases (CO, CO</a:t>
            </a:r>
            <a:r>
              <a:rPr lang="en-US" sz="2400" baseline="-25000" dirty="0" smtClean="0">
                <a:latin typeface="Calibri" pitchFamily="34" charset="0"/>
                <a:cs typeface="Calibri" pitchFamily="34" charset="0"/>
              </a:rPr>
              <a:t>2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, N</a:t>
            </a:r>
            <a:r>
              <a:rPr lang="en-US" sz="2400" baseline="-25000" dirty="0" smtClean="0">
                <a:latin typeface="Calibri" pitchFamily="34" charset="0"/>
                <a:cs typeface="Calibri" pitchFamily="34" charset="0"/>
              </a:rPr>
              <a:t>2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, steam, O</a:t>
            </a:r>
            <a:r>
              <a:rPr lang="en-US" sz="2400" baseline="-25000" dirty="0" smtClean="0">
                <a:latin typeface="Calibri" pitchFamily="34" charset="0"/>
                <a:cs typeface="Calibri" pitchFamily="34" charset="0"/>
              </a:rPr>
              <a:t>2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) and always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accompined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by a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vigoros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shock and an associated noise (brisance)</a:t>
            </a:r>
          </a:p>
          <a:p>
            <a:pPr marL="342900" indent="-342900" algn="just" eaLnBrk="1" hangingPunct="1">
              <a:buClr>
                <a:srgbClr val="FFFF00"/>
              </a:buClr>
              <a:buSzPct val="80000"/>
              <a:buFont typeface="Wingdings" pitchFamily="2" charset="2"/>
              <a:buNone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193624"/>
      </p:ext>
    </p:extLst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440CE-3B73-41D3-B852-02FAA280E23F}" type="slidenum">
              <a:rPr lang="en-US"/>
              <a:pPr/>
              <a:t>45</a:t>
            </a:fld>
            <a:endParaRPr lang="en-US"/>
          </a:p>
        </p:txBody>
      </p:sp>
      <p:sp>
        <p:nvSpPr>
          <p:cNvPr id="67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r>
              <a:rPr lang="id-ID" altLang="en-US" dirty="0" smtClean="0"/>
              <a:t>Explosion</a:t>
            </a:r>
            <a:endParaRPr lang="en-GB" altLang="en-US" dirty="0"/>
          </a:p>
        </p:txBody>
      </p:sp>
      <p:sp>
        <p:nvSpPr>
          <p:cNvPr id="677892" name="Rectangle 4"/>
          <p:cNvSpPr>
            <a:spLocks noChangeArrowheads="1"/>
          </p:cNvSpPr>
          <p:nvPr/>
        </p:nvSpPr>
        <p:spPr bwMode="auto">
          <a:xfrm>
            <a:off x="6954838" y="3941763"/>
            <a:ext cx="22447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77893" name="Rectangle 5"/>
          <p:cNvSpPr>
            <a:spLocks noChangeArrowheads="1"/>
          </p:cNvSpPr>
          <p:nvPr/>
        </p:nvSpPr>
        <p:spPr bwMode="auto">
          <a:xfrm>
            <a:off x="6954838" y="3941763"/>
            <a:ext cx="22447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77894" name="Text Box 6"/>
          <p:cNvSpPr txBox="1">
            <a:spLocks noChangeArrowheads="1"/>
          </p:cNvSpPr>
          <p:nvPr/>
        </p:nvSpPr>
        <p:spPr bwMode="black">
          <a:xfrm>
            <a:off x="304800" y="6477000"/>
            <a:ext cx="247650" cy="2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bIns="0">
            <a:spAutoFit/>
          </a:bodyPr>
          <a:lstStyle/>
          <a:p>
            <a:pPr>
              <a:lnSpc>
                <a:spcPts val="1300"/>
              </a:lnSpc>
            </a:pPr>
            <a:fld id="{D2DF954C-F37E-47C4-8FE8-FC17CC5DB9F0}" type="slidenum">
              <a:rPr lang="en-US" sz="1100">
                <a:solidFill>
                  <a:schemeClr val="accent1"/>
                </a:solidFill>
              </a:rPr>
              <a:pPr>
                <a:lnSpc>
                  <a:spcPts val="1300"/>
                </a:lnSpc>
              </a:pPr>
              <a:t>45</a:t>
            </a:fld>
            <a:endParaRPr lang="en-US" sz="1100">
              <a:solidFill>
                <a:schemeClr val="accent1"/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990600" y="1600200"/>
            <a:ext cx="7391400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2400" b="1" dirty="0">
                <a:solidFill>
                  <a:srgbClr val="FF0707"/>
                </a:solidFill>
                <a:latin typeface="Calibri" pitchFamily="34" charset="0"/>
                <a:cs typeface="Calibri" pitchFamily="34" charset="0"/>
              </a:rPr>
              <a:t>Explosion: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  A very sudden release of energy resulting in a shock or pressure wave.</a:t>
            </a:r>
          </a:p>
          <a:p>
            <a:pPr algn="just">
              <a:spcBef>
                <a:spcPct val="50000"/>
              </a:spcBef>
            </a:pPr>
            <a:r>
              <a:rPr lang="en-US" sz="2400" b="1" dirty="0">
                <a:solidFill>
                  <a:srgbClr val="FF0707"/>
                </a:solidFill>
                <a:latin typeface="Calibri" pitchFamily="34" charset="0"/>
                <a:cs typeface="Calibri" pitchFamily="34" charset="0"/>
              </a:rPr>
              <a:t>Shock, Blast or pressure wave: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  Pressure wave that causes damage.</a:t>
            </a:r>
          </a:p>
          <a:p>
            <a:pPr algn="just">
              <a:spcBef>
                <a:spcPct val="50000"/>
              </a:spcBef>
            </a:pPr>
            <a:r>
              <a:rPr lang="en-US" sz="2400" b="1" dirty="0">
                <a:solidFill>
                  <a:srgbClr val="FF0707"/>
                </a:solidFill>
                <a:latin typeface="Calibri" pitchFamily="34" charset="0"/>
                <a:cs typeface="Calibri" pitchFamily="34" charset="0"/>
              </a:rPr>
              <a:t>Deflagration: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  Reaction wave speed &lt; speed of sound.</a:t>
            </a:r>
          </a:p>
          <a:p>
            <a:pPr algn="just">
              <a:spcBef>
                <a:spcPct val="50000"/>
              </a:spcBef>
            </a:pPr>
            <a:r>
              <a:rPr lang="en-US" sz="2400" b="1" dirty="0">
                <a:solidFill>
                  <a:srgbClr val="FF0707"/>
                </a:solidFill>
                <a:latin typeface="Calibri" pitchFamily="34" charset="0"/>
                <a:cs typeface="Calibri" pitchFamily="34" charset="0"/>
              </a:rPr>
              <a:t>Detonation: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  Reaction wave speed &gt; speed of sound.</a:t>
            </a:r>
          </a:p>
          <a:p>
            <a:pPr algn="just">
              <a:spcBef>
                <a:spcPct val="50000"/>
              </a:spcBef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Speed of sound:  344 m/s, 1129 ft/s at ambient T, P.</a:t>
            </a:r>
          </a:p>
          <a:p>
            <a:pPr algn="just">
              <a:spcBef>
                <a:spcPct val="50000"/>
              </a:spcBef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Deflagrations are the usual case with explosions involving flammable materials.</a:t>
            </a:r>
          </a:p>
        </p:txBody>
      </p:sp>
    </p:spTree>
    <p:extLst>
      <p:ext uri="{BB962C8B-B14F-4D97-AF65-F5344CB8AC3E}">
        <p14:creationId xmlns:p14="http://schemas.microsoft.com/office/powerpoint/2010/main" val="1699544696"/>
      </p:ext>
    </p:extLst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440CE-3B73-41D3-B852-02FAA280E23F}" type="slidenum">
              <a:rPr lang="en-US"/>
              <a:pPr/>
              <a:t>46</a:t>
            </a:fld>
            <a:endParaRPr lang="en-US"/>
          </a:p>
        </p:txBody>
      </p:sp>
      <p:sp>
        <p:nvSpPr>
          <p:cNvPr id="67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r>
              <a:rPr lang="id-ID" altLang="en-US" dirty="0" smtClean="0"/>
              <a:t>Dust Explosion</a:t>
            </a:r>
            <a:endParaRPr lang="en-GB" altLang="en-US" dirty="0"/>
          </a:p>
        </p:txBody>
      </p:sp>
      <p:sp>
        <p:nvSpPr>
          <p:cNvPr id="677892" name="Rectangle 4"/>
          <p:cNvSpPr>
            <a:spLocks noChangeArrowheads="1"/>
          </p:cNvSpPr>
          <p:nvPr/>
        </p:nvSpPr>
        <p:spPr bwMode="auto">
          <a:xfrm>
            <a:off x="6954838" y="3941763"/>
            <a:ext cx="22447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77893" name="Rectangle 5"/>
          <p:cNvSpPr>
            <a:spLocks noChangeArrowheads="1"/>
          </p:cNvSpPr>
          <p:nvPr/>
        </p:nvSpPr>
        <p:spPr bwMode="auto">
          <a:xfrm>
            <a:off x="6954838" y="3941763"/>
            <a:ext cx="22447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77894" name="Text Box 6"/>
          <p:cNvSpPr txBox="1">
            <a:spLocks noChangeArrowheads="1"/>
          </p:cNvSpPr>
          <p:nvPr/>
        </p:nvSpPr>
        <p:spPr bwMode="black">
          <a:xfrm>
            <a:off x="304800" y="6477000"/>
            <a:ext cx="247650" cy="2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bIns="0">
            <a:spAutoFit/>
          </a:bodyPr>
          <a:lstStyle/>
          <a:p>
            <a:pPr>
              <a:lnSpc>
                <a:spcPts val="1300"/>
              </a:lnSpc>
            </a:pPr>
            <a:fld id="{D2DF954C-F37E-47C4-8FE8-FC17CC5DB9F0}" type="slidenum">
              <a:rPr lang="en-US" sz="1100">
                <a:solidFill>
                  <a:schemeClr val="accent1"/>
                </a:solidFill>
              </a:rPr>
              <a:pPr>
                <a:lnSpc>
                  <a:spcPts val="1300"/>
                </a:lnSpc>
              </a:pPr>
              <a:t>46</a:t>
            </a:fld>
            <a:endParaRPr lang="en-US" sz="1100">
              <a:solidFill>
                <a:schemeClr val="accent1"/>
              </a:solidFill>
            </a:endParaRPr>
          </a:p>
        </p:txBody>
      </p:sp>
      <p:sp>
        <p:nvSpPr>
          <p:cNvPr id="11" name="Rectangle 3"/>
          <p:cNvSpPr>
            <a:spLocks noRot="1" noChangeArrowheads="1"/>
          </p:cNvSpPr>
          <p:nvPr/>
        </p:nvSpPr>
        <p:spPr bwMode="auto">
          <a:xfrm>
            <a:off x="533400" y="2057400"/>
            <a:ext cx="808037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42913" indent="-442913" algn="just" eaLnBrk="1" hangingPunct="1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®"/>
            </a:pPr>
            <a:r>
              <a:rPr lang="en-US" sz="2800" dirty="0">
                <a:latin typeface="Arial" charset="0"/>
              </a:rPr>
              <a:t>Dusts of most combustible solids are an explosion hazard</a:t>
            </a:r>
          </a:p>
          <a:p>
            <a:pPr marL="908050" lvl="1" indent="-285750" eaLnBrk="1" hangingPunct="1">
              <a:spcBef>
                <a:spcPct val="20000"/>
              </a:spcBef>
              <a:buClr>
                <a:srgbClr val="CC0000"/>
              </a:buClr>
              <a:buSzPct val="70000"/>
              <a:buFont typeface="Wingdings" pitchFamily="2" charset="2"/>
              <a:buChar char="®"/>
            </a:pPr>
            <a:r>
              <a:rPr lang="en-US" sz="2400" dirty="0">
                <a:latin typeface="Arial" charset="0"/>
              </a:rPr>
              <a:t>Sufficiently small particle size</a:t>
            </a:r>
          </a:p>
          <a:p>
            <a:pPr marL="908050" lvl="1" indent="-285750" eaLnBrk="1" hangingPunct="1">
              <a:spcBef>
                <a:spcPct val="20000"/>
              </a:spcBef>
              <a:buClr>
                <a:srgbClr val="CC0000"/>
              </a:buClr>
              <a:buSzPct val="70000"/>
              <a:buFont typeface="Wingdings" pitchFamily="2" charset="2"/>
              <a:buChar char="®"/>
            </a:pPr>
            <a:r>
              <a:rPr lang="en-US" sz="2400" dirty="0">
                <a:latin typeface="Arial" charset="0"/>
              </a:rPr>
              <a:t>Sufficient concentration dispersed in air</a:t>
            </a:r>
          </a:p>
          <a:p>
            <a:pPr marL="908050" lvl="1" indent="-285750" eaLnBrk="1" hangingPunct="1">
              <a:spcBef>
                <a:spcPct val="20000"/>
              </a:spcBef>
              <a:buClr>
                <a:srgbClr val="CC0000"/>
              </a:buClr>
              <a:buSzPct val="70000"/>
              <a:buFont typeface="Wingdings" pitchFamily="2" charset="2"/>
              <a:buChar char="®"/>
            </a:pPr>
            <a:r>
              <a:rPr lang="en-US" sz="2400" dirty="0">
                <a:latin typeface="Arial" charset="0"/>
              </a:rPr>
              <a:t>Ignition source</a:t>
            </a:r>
          </a:p>
          <a:p>
            <a:pPr marL="908050" lvl="1" indent="-285750" eaLnBrk="1" hangingPunct="1">
              <a:spcBef>
                <a:spcPct val="20000"/>
              </a:spcBef>
              <a:spcAft>
                <a:spcPct val="40000"/>
              </a:spcAft>
              <a:buClr>
                <a:srgbClr val="CC0000"/>
              </a:buClr>
              <a:buSzPct val="70000"/>
              <a:buFont typeface="Wingdings" pitchFamily="2" charset="2"/>
              <a:buChar char="®"/>
            </a:pPr>
            <a:r>
              <a:rPr lang="en-US" sz="2400" dirty="0">
                <a:latin typeface="Arial" charset="0"/>
              </a:rPr>
              <a:t>Secondary explosions often exceed initial explosion</a:t>
            </a:r>
            <a:endParaRPr lang="en-US" sz="2800" dirty="0">
              <a:latin typeface="Arial" charset="0"/>
            </a:endParaRPr>
          </a:p>
          <a:p>
            <a:pPr marL="908050" lvl="1" indent="-285750" eaLnBrk="1" hangingPunct="1">
              <a:spcBef>
                <a:spcPct val="20000"/>
              </a:spcBef>
              <a:buClr>
                <a:srgbClr val="CC0000"/>
              </a:buClr>
              <a:buSzPct val="70000"/>
              <a:buFont typeface="Wingdings" pitchFamily="2" charset="2"/>
              <a:buChar char="®"/>
            </a:pPr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90125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440CE-3B73-41D3-B852-02FAA280E23F}" type="slidenum">
              <a:rPr lang="en-US"/>
              <a:pPr/>
              <a:t>47</a:t>
            </a:fld>
            <a:endParaRPr lang="en-US"/>
          </a:p>
        </p:txBody>
      </p:sp>
      <p:sp>
        <p:nvSpPr>
          <p:cNvPr id="67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r>
              <a:rPr lang="id-ID" altLang="en-US" dirty="0" smtClean="0"/>
              <a:t>The origin od Explosions</a:t>
            </a:r>
            <a:endParaRPr lang="en-GB" altLang="en-US" dirty="0"/>
          </a:p>
        </p:txBody>
      </p:sp>
      <p:sp>
        <p:nvSpPr>
          <p:cNvPr id="677892" name="Rectangle 4"/>
          <p:cNvSpPr>
            <a:spLocks noChangeArrowheads="1"/>
          </p:cNvSpPr>
          <p:nvPr/>
        </p:nvSpPr>
        <p:spPr bwMode="auto">
          <a:xfrm>
            <a:off x="6954838" y="3941763"/>
            <a:ext cx="22447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77893" name="Rectangle 5"/>
          <p:cNvSpPr>
            <a:spLocks noChangeArrowheads="1"/>
          </p:cNvSpPr>
          <p:nvPr/>
        </p:nvSpPr>
        <p:spPr bwMode="auto">
          <a:xfrm>
            <a:off x="6954838" y="3941763"/>
            <a:ext cx="22447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77894" name="Text Box 6"/>
          <p:cNvSpPr txBox="1">
            <a:spLocks noChangeArrowheads="1"/>
          </p:cNvSpPr>
          <p:nvPr/>
        </p:nvSpPr>
        <p:spPr bwMode="black">
          <a:xfrm>
            <a:off x="304800" y="6477000"/>
            <a:ext cx="247650" cy="2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bIns="0">
            <a:spAutoFit/>
          </a:bodyPr>
          <a:lstStyle/>
          <a:p>
            <a:pPr>
              <a:lnSpc>
                <a:spcPts val="1300"/>
              </a:lnSpc>
            </a:pPr>
            <a:fld id="{D2DF954C-F37E-47C4-8FE8-FC17CC5DB9F0}" type="slidenum">
              <a:rPr lang="en-US" sz="1100">
                <a:solidFill>
                  <a:schemeClr val="accent1"/>
                </a:solidFill>
              </a:rPr>
              <a:pPr>
                <a:lnSpc>
                  <a:spcPts val="1300"/>
                </a:lnSpc>
              </a:pPr>
              <a:t>47</a:t>
            </a:fld>
            <a:endParaRPr lang="en-US" sz="1100">
              <a:solidFill>
                <a:schemeClr val="accent1"/>
              </a:solidFill>
            </a:endParaRPr>
          </a:p>
        </p:txBody>
      </p:sp>
      <p:sp>
        <p:nvSpPr>
          <p:cNvPr id="10" name="Slide Number Placeholder 3"/>
          <p:cNvSpPr txBox="1">
            <a:spLocks noGrp="1"/>
          </p:cNvSpPr>
          <p:nvPr/>
        </p:nvSpPr>
        <p:spPr bwMode="auto">
          <a:xfrm>
            <a:off x="6934200" y="63246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C7328DAE-9762-499C-BF7E-DF71CA9EFA53}" type="slidenum">
              <a:rPr lang="en-GB" sz="1400">
                <a:solidFill>
                  <a:schemeClr val="tx2"/>
                </a:solidFill>
                <a:latin typeface="+mn-lt"/>
              </a:rPr>
              <a:pPr algn="r" eaLnBrk="1" hangingPunct="1">
                <a:defRPr/>
              </a:pPr>
              <a:t>47</a:t>
            </a:fld>
            <a:endParaRPr lang="en-GB" sz="14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2133600" y="3657600"/>
            <a:ext cx="6642100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b="1">
                <a:solidFill>
                  <a:schemeClr val="accent1"/>
                </a:solidFill>
                <a:latin typeface="Arial" charset="0"/>
                <a:cs typeface="Times New Roman" pitchFamily="18" charset="0"/>
              </a:rPr>
              <a:t>Sir Cyril Norman Hinshelwood</a:t>
            </a:r>
            <a:r>
              <a:rPr lang="en-US">
                <a:solidFill>
                  <a:schemeClr val="accent1"/>
                </a:solidFill>
                <a:latin typeface="Arial" charset="0"/>
                <a:cs typeface="Times New Roman" pitchFamily="18" charset="0"/>
              </a:rPr>
              <a:t> </a:t>
            </a:r>
            <a:r>
              <a:rPr lang="hu-HU">
                <a:solidFill>
                  <a:schemeClr val="accent1"/>
                </a:solidFill>
                <a:latin typeface="Arial" charset="0"/>
                <a:cs typeface="Arial" charset="0"/>
              </a:rPr>
              <a:t>(</a:t>
            </a:r>
            <a:r>
              <a:rPr lang="hu-HU">
                <a:solidFill>
                  <a:schemeClr val="accent1"/>
                </a:solidFill>
                <a:latin typeface="Arial" charset="0"/>
              </a:rPr>
              <a:t>English, </a:t>
            </a:r>
            <a:r>
              <a:rPr lang="hu-HU">
                <a:solidFill>
                  <a:schemeClr val="accent1"/>
                </a:solidFill>
                <a:latin typeface="Arial" charset="0"/>
                <a:cs typeface="Arial" charset="0"/>
              </a:rPr>
              <a:t>1897-1967)</a:t>
            </a:r>
            <a:endParaRPr lang="hu-HU">
              <a:solidFill>
                <a:schemeClr val="accent1"/>
              </a:solidFill>
              <a:latin typeface="Arial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hu-HU" b="1">
                <a:latin typeface="Arial" charset="0"/>
              </a:rPr>
              <a:t>Investigation (</a:t>
            </a:r>
            <a:r>
              <a:rPr lang="hu-HU" b="1">
                <a:latin typeface="Arial" charset="0"/>
                <a:cs typeface="Arial" charset="0"/>
              </a:rPr>
              <a:t>1927</a:t>
            </a:r>
            <a:r>
              <a:rPr lang="hu-HU" b="1">
                <a:latin typeface="Arial" charset="0"/>
              </a:rPr>
              <a:t>) of the </a:t>
            </a:r>
            <a:r>
              <a:rPr lang="hu-HU" b="1">
                <a:latin typeface="Arial" charset="0"/>
                <a:cs typeface="Arial" charset="0"/>
              </a:rPr>
              <a:t>H</a:t>
            </a:r>
            <a:r>
              <a:rPr lang="hu-HU" b="1" baseline="-30000">
                <a:latin typeface="Arial" charset="0"/>
                <a:cs typeface="Arial" charset="0"/>
              </a:rPr>
              <a:t>2</a:t>
            </a:r>
            <a:r>
              <a:rPr lang="hu-HU" sz="2400" b="1">
                <a:latin typeface="Arial" charset="0"/>
                <a:cs typeface="Arial" charset="0"/>
                <a:sym typeface="Symbol" pitchFamily="18" charset="2"/>
              </a:rPr>
              <a:t></a:t>
            </a:r>
            <a:r>
              <a:rPr lang="hu-HU" b="1">
                <a:latin typeface="Arial" charset="0"/>
                <a:cs typeface="Arial" charset="0"/>
              </a:rPr>
              <a:t>O</a:t>
            </a:r>
            <a:r>
              <a:rPr lang="hu-HU" b="1" baseline="-30000">
                <a:latin typeface="Arial" charset="0"/>
                <a:cs typeface="Arial" charset="0"/>
              </a:rPr>
              <a:t>2</a:t>
            </a:r>
            <a:r>
              <a:rPr lang="hu-HU" b="1">
                <a:latin typeface="Arial" charset="0"/>
                <a:cs typeface="Arial" charset="0"/>
              </a:rPr>
              <a:t> rea</a:t>
            </a:r>
            <a:r>
              <a:rPr lang="hu-HU" b="1">
                <a:latin typeface="Arial" charset="0"/>
              </a:rPr>
              <a:t>ction</a:t>
            </a:r>
            <a:r>
              <a:rPr lang="id-ID" b="1">
                <a:latin typeface="Arial" charset="0"/>
              </a:rPr>
              <a:t>.</a:t>
            </a:r>
            <a:endParaRPr lang="hu-HU" b="1">
              <a:latin typeface="Arial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hu-HU" b="1">
                <a:solidFill>
                  <a:srgbClr val="FF0000"/>
                </a:solidFill>
                <a:latin typeface="Arial Black" pitchFamily="34" charset="0"/>
              </a:rPr>
              <a:t>discovery of the </a:t>
            </a:r>
            <a:r>
              <a:rPr lang="hu-HU" b="1">
                <a:solidFill>
                  <a:srgbClr val="FF0000"/>
                </a:solidFill>
                <a:latin typeface="Arial Black" pitchFamily="34" charset="0"/>
                <a:cs typeface="Arial" charset="0"/>
              </a:rPr>
              <a:t>1</a:t>
            </a:r>
            <a:r>
              <a:rPr lang="hu-HU" b="1" baseline="30000">
                <a:solidFill>
                  <a:srgbClr val="FF0000"/>
                </a:solidFill>
                <a:latin typeface="Arial Black" pitchFamily="34" charset="0"/>
              </a:rPr>
              <a:t>st</a:t>
            </a:r>
            <a:r>
              <a:rPr lang="hu-HU" b="1">
                <a:solidFill>
                  <a:srgbClr val="FF0000"/>
                </a:solidFill>
                <a:latin typeface="Arial Black" pitchFamily="34" charset="0"/>
              </a:rPr>
              <a:t> and 2</a:t>
            </a:r>
            <a:r>
              <a:rPr lang="hu-HU" b="1" baseline="30000">
                <a:solidFill>
                  <a:srgbClr val="FF0000"/>
                </a:solidFill>
                <a:latin typeface="Arial Black" pitchFamily="34" charset="0"/>
              </a:rPr>
              <a:t>nd</a:t>
            </a:r>
            <a:r>
              <a:rPr lang="hu-HU" b="1">
                <a:solidFill>
                  <a:srgbClr val="FF0000"/>
                </a:solidFill>
                <a:latin typeface="Arial Black" pitchFamily="34" charset="0"/>
              </a:rPr>
              <a:t> explosion limits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133600" y="1219200"/>
            <a:ext cx="6781800" cy="199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hu-HU" dirty="0">
                <a:latin typeface="Arial" charset="0"/>
              </a:rPr>
              <a:t>First experimental proof</a:t>
            </a:r>
            <a:r>
              <a:rPr lang="hu-HU" dirty="0">
                <a:latin typeface="Arial" charset="0"/>
                <a:cs typeface="Arial" charset="0"/>
              </a:rPr>
              <a:t>:</a:t>
            </a:r>
            <a:endParaRPr lang="hu-HU" dirty="0">
              <a:latin typeface="Arial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b="1" dirty="0" err="1">
                <a:solidFill>
                  <a:schemeClr val="accent1"/>
                </a:solidFill>
                <a:latin typeface="Arial" charset="0"/>
                <a:cs typeface="Times New Roman" pitchFamily="18" charset="0"/>
              </a:rPr>
              <a:t>Nikolay</a:t>
            </a:r>
            <a:r>
              <a:rPr lang="en-US" b="1" dirty="0">
                <a:solidFill>
                  <a:schemeClr val="accent1"/>
                </a:solidFill>
                <a:latin typeface="Arial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Arial" charset="0"/>
                <a:cs typeface="Times New Roman" pitchFamily="18" charset="0"/>
              </a:rPr>
              <a:t>Nikolaevich</a:t>
            </a:r>
            <a:r>
              <a:rPr lang="en-US" b="1" dirty="0">
                <a:solidFill>
                  <a:schemeClr val="accent1"/>
                </a:solidFill>
                <a:latin typeface="Arial" charset="0"/>
                <a:cs typeface="Times New Roman" pitchFamily="18" charset="0"/>
              </a:rPr>
              <a:t> Semenov</a:t>
            </a:r>
            <a:r>
              <a:rPr lang="en-US" dirty="0">
                <a:solidFill>
                  <a:schemeClr val="accent1"/>
                </a:solidFill>
                <a:latin typeface="Arial" charset="0"/>
                <a:cs typeface="Times New Roman" pitchFamily="18" charset="0"/>
              </a:rPr>
              <a:t> </a:t>
            </a:r>
            <a:r>
              <a:rPr lang="hu-HU" dirty="0">
                <a:solidFill>
                  <a:schemeClr val="accent1"/>
                </a:solidFill>
                <a:latin typeface="Arial" charset="0"/>
                <a:cs typeface="Arial" charset="0"/>
              </a:rPr>
              <a:t>(</a:t>
            </a:r>
            <a:r>
              <a:rPr lang="hu-HU" dirty="0">
                <a:solidFill>
                  <a:schemeClr val="accent1"/>
                </a:solidFill>
                <a:latin typeface="Arial" charset="0"/>
              </a:rPr>
              <a:t>Russian, </a:t>
            </a:r>
            <a:r>
              <a:rPr lang="hu-HU" dirty="0">
                <a:solidFill>
                  <a:schemeClr val="accent1"/>
                </a:solidFill>
                <a:latin typeface="Arial" charset="0"/>
                <a:cs typeface="Arial" charset="0"/>
              </a:rPr>
              <a:t>1896-1986)</a:t>
            </a:r>
            <a:endParaRPr lang="hu-HU" dirty="0">
              <a:solidFill>
                <a:schemeClr val="accent1"/>
              </a:solidFill>
              <a:latin typeface="Arial" charset="0"/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20000"/>
              </a:spcBef>
            </a:pPr>
            <a:r>
              <a:rPr lang="hu-HU" b="1" dirty="0">
                <a:latin typeface="Arial" charset="0"/>
              </a:rPr>
              <a:t>Investigation (</a:t>
            </a:r>
            <a:r>
              <a:rPr lang="hu-HU" b="1" dirty="0">
                <a:latin typeface="Arial" charset="0"/>
                <a:cs typeface="Arial" charset="0"/>
              </a:rPr>
              <a:t>192</a:t>
            </a:r>
            <a:r>
              <a:rPr lang="hu-HU" b="1" dirty="0">
                <a:latin typeface="Arial" charset="0"/>
              </a:rPr>
              <a:t>6) of the phosphorus vapour</a:t>
            </a:r>
            <a:r>
              <a:rPr lang="hu-HU" b="1" dirty="0">
                <a:latin typeface="Arial" charset="0"/>
                <a:cs typeface="Arial" charset="0"/>
                <a:sym typeface="Symbol" pitchFamily="18" charset="2"/>
              </a:rPr>
              <a:t></a:t>
            </a:r>
            <a:r>
              <a:rPr lang="hu-HU" b="1" dirty="0">
                <a:latin typeface="Arial" charset="0"/>
              </a:rPr>
              <a:t>oxygen reac</a:t>
            </a:r>
            <a:r>
              <a:rPr lang="id-ID" b="1" dirty="0">
                <a:latin typeface="Arial" charset="0"/>
              </a:rPr>
              <a:t>t</a:t>
            </a:r>
            <a:r>
              <a:rPr lang="hu-HU" b="1" dirty="0">
                <a:latin typeface="Arial" charset="0"/>
              </a:rPr>
              <a:t>ion.</a:t>
            </a:r>
          </a:p>
          <a:p>
            <a:pPr algn="just" eaLnBrk="1" hangingPunct="1">
              <a:lnSpc>
                <a:spcPct val="90000"/>
              </a:lnSpc>
              <a:spcBef>
                <a:spcPct val="20000"/>
              </a:spcBef>
            </a:pPr>
            <a:r>
              <a:rPr lang="hu-HU" dirty="0">
                <a:solidFill>
                  <a:srgbClr val="FF0000"/>
                </a:solidFill>
                <a:latin typeface="Arial Black" pitchFamily="34" charset="0"/>
              </a:rPr>
              <a:t>Explosion occurs, if the partial pressure of O</a:t>
            </a:r>
            <a:r>
              <a:rPr lang="hu-HU" baseline="-25000" dirty="0">
                <a:solidFill>
                  <a:srgbClr val="FF0000"/>
                </a:solidFill>
                <a:latin typeface="Arial Black" pitchFamily="34" charset="0"/>
              </a:rPr>
              <a:t>2</a:t>
            </a:r>
            <a:r>
              <a:rPr lang="hu-HU" dirty="0">
                <a:solidFill>
                  <a:srgbClr val="FF0000"/>
                </a:solidFill>
                <a:latin typeface="Arial Black" pitchFamily="34" charset="0"/>
              </a:rPr>
              <a:t> is between two limits. Interpretation via a branching chain reaction.</a:t>
            </a:r>
          </a:p>
        </p:txBody>
      </p:sp>
      <p:pic>
        <p:nvPicPr>
          <p:cNvPr id="14" name="Picture 8" descr="E:\index_files\SEMENOV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1700" y="1158875"/>
            <a:ext cx="1143000" cy="161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 descr="E:\index_files\hinshelwoo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7100" y="3341688"/>
            <a:ext cx="1143000" cy="161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0" descr="E:\index_files\chemistr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58674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1905000" y="5867400"/>
            <a:ext cx="792480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Arial" charset="0"/>
                <a:cs typeface="Times New Roman" pitchFamily="18" charset="0"/>
              </a:rPr>
              <a:t>The Nobel Prize in Chemistry 1956</a:t>
            </a:r>
            <a:r>
              <a:rPr lang="hu-HU" dirty="0">
                <a:latin typeface="Arial" charset="0"/>
              </a:rPr>
              <a:t>:</a:t>
            </a:r>
            <a:r>
              <a:rPr lang="en-GB" dirty="0">
                <a:latin typeface="Arial" charset="0"/>
                <a:cs typeface="Arial" charset="0"/>
              </a:rPr>
              <a:t> </a:t>
            </a:r>
            <a:r>
              <a:rPr lang="hu-HU" dirty="0">
                <a:latin typeface="Arial" charset="0"/>
                <a:cs typeface="Arial" charset="0"/>
              </a:rPr>
              <a:t>Sem</a:t>
            </a:r>
            <a:r>
              <a:rPr lang="hu-HU" dirty="0">
                <a:latin typeface="Arial" charset="0"/>
              </a:rPr>
              <a:t>e</a:t>
            </a:r>
            <a:r>
              <a:rPr lang="hu-HU" dirty="0">
                <a:latin typeface="Arial" charset="0"/>
                <a:cs typeface="Arial" charset="0"/>
              </a:rPr>
              <a:t>nov </a:t>
            </a:r>
            <a:r>
              <a:rPr lang="hu-HU" dirty="0">
                <a:latin typeface="Arial" charset="0"/>
              </a:rPr>
              <a:t>and</a:t>
            </a:r>
            <a:r>
              <a:rPr lang="hu-HU" dirty="0">
                <a:latin typeface="Arial" charset="0"/>
                <a:cs typeface="Arial" charset="0"/>
              </a:rPr>
              <a:t> Hinshelwood: </a:t>
            </a:r>
            <a:endParaRPr lang="hu-HU" dirty="0">
              <a:latin typeface="Arial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Arial" charset="0"/>
                <a:cs typeface="Times New Roman" pitchFamily="18" charset="0"/>
              </a:rPr>
              <a:t>"for their researches into the mechanism of chemical reactions"</a:t>
            </a:r>
            <a:r>
              <a:rPr lang="en-GB" dirty="0">
                <a:latin typeface="Arial" charset="0"/>
                <a:cs typeface="Arial" charset="0"/>
              </a:rPr>
              <a:t> </a:t>
            </a:r>
            <a:endParaRPr lang="hu-HU" dirty="0">
              <a:latin typeface="Arial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492752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  <p:bldP spid="13" grpId="0" autoUpdateAnimBg="0"/>
      <p:bldP spid="17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440CE-3B73-41D3-B852-02FAA280E23F}" type="slidenum">
              <a:rPr lang="en-US"/>
              <a:pPr/>
              <a:t>48</a:t>
            </a:fld>
            <a:endParaRPr lang="en-US"/>
          </a:p>
        </p:txBody>
      </p:sp>
      <p:sp>
        <p:nvSpPr>
          <p:cNvPr id="67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r>
              <a:rPr lang="id-ID" altLang="en-US" dirty="0" smtClean="0"/>
              <a:t>Chain reaction</a:t>
            </a:r>
            <a:endParaRPr lang="en-GB" altLang="en-US" dirty="0"/>
          </a:p>
        </p:txBody>
      </p:sp>
      <p:sp>
        <p:nvSpPr>
          <p:cNvPr id="677894" name="Text Box 6"/>
          <p:cNvSpPr txBox="1">
            <a:spLocks noChangeArrowheads="1"/>
          </p:cNvSpPr>
          <p:nvPr/>
        </p:nvSpPr>
        <p:spPr bwMode="black">
          <a:xfrm>
            <a:off x="304800" y="6477000"/>
            <a:ext cx="247650" cy="2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bIns="0">
            <a:spAutoFit/>
          </a:bodyPr>
          <a:lstStyle/>
          <a:p>
            <a:pPr>
              <a:lnSpc>
                <a:spcPts val="1300"/>
              </a:lnSpc>
            </a:pPr>
            <a:fld id="{D2DF954C-F37E-47C4-8FE8-FC17CC5DB9F0}" type="slidenum">
              <a:rPr lang="en-US" sz="1100">
                <a:solidFill>
                  <a:schemeClr val="accent1"/>
                </a:solidFill>
              </a:rPr>
              <a:pPr>
                <a:lnSpc>
                  <a:spcPts val="1300"/>
                </a:lnSpc>
              </a:pPr>
              <a:t>48</a:t>
            </a:fld>
            <a:endParaRPr lang="en-US" sz="1100">
              <a:solidFill>
                <a:schemeClr val="accent1"/>
              </a:solidFill>
            </a:endParaRPr>
          </a:p>
        </p:txBody>
      </p:sp>
      <p:sp>
        <p:nvSpPr>
          <p:cNvPr id="10" name="Slide Number Placeholder 3"/>
          <p:cNvSpPr txBox="1">
            <a:spLocks noGrp="1"/>
          </p:cNvSpPr>
          <p:nvPr/>
        </p:nvSpPr>
        <p:spPr bwMode="auto">
          <a:xfrm>
            <a:off x="6934200" y="63246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C7328DAE-9762-499C-BF7E-DF71CA9EFA53}" type="slidenum">
              <a:rPr lang="en-GB" sz="1400">
                <a:solidFill>
                  <a:schemeClr val="tx2"/>
                </a:solidFill>
                <a:latin typeface="+mn-lt"/>
              </a:rPr>
              <a:pPr algn="r" eaLnBrk="1" hangingPunct="1">
                <a:defRPr/>
              </a:pPr>
              <a:t>48</a:t>
            </a:fld>
            <a:endParaRPr lang="en-GB" sz="14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609600" y="2376487"/>
            <a:ext cx="8001000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lnSpc>
                <a:spcPct val="90000"/>
              </a:lnSpc>
              <a:spcBef>
                <a:spcPct val="20000"/>
              </a:spcBef>
            </a:pPr>
            <a:r>
              <a:rPr lang="hu-HU" b="1" dirty="0">
                <a:latin typeface="Arial" charset="0"/>
              </a:rPr>
              <a:t>Chain carriers </a:t>
            </a:r>
            <a:r>
              <a:rPr lang="hu-HU" dirty="0">
                <a:latin typeface="Arial" charset="0"/>
              </a:rPr>
              <a:t>(also called </a:t>
            </a:r>
            <a:r>
              <a:rPr lang="hu-HU" b="1" dirty="0">
                <a:latin typeface="Arial" charset="0"/>
              </a:rPr>
              <a:t>chain centres</a:t>
            </a:r>
            <a:r>
              <a:rPr lang="hu-HU" dirty="0">
                <a:latin typeface="Arial" charset="0"/>
              </a:rPr>
              <a:t>, i.e. reactive intermediates) are generated in the </a:t>
            </a:r>
            <a:r>
              <a:rPr lang="hu-HU" b="1" dirty="0">
                <a:latin typeface="Arial" charset="0"/>
              </a:rPr>
              <a:t>initiation steps</a:t>
            </a:r>
            <a:r>
              <a:rPr lang="hu-HU" dirty="0">
                <a:latin typeface="Arial" charset="0"/>
              </a:rPr>
              <a:t>.</a:t>
            </a:r>
            <a:r>
              <a:rPr lang="hu-HU" dirty="0">
                <a:latin typeface="Arial" charset="0"/>
                <a:cs typeface="Arial" charset="0"/>
              </a:rPr>
              <a:t> </a:t>
            </a:r>
            <a:endParaRPr lang="hu-HU" dirty="0">
              <a:latin typeface="Arial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20000"/>
              </a:spcBef>
            </a:pPr>
            <a:endParaRPr lang="hu-HU" dirty="0">
              <a:latin typeface="Arial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20000"/>
              </a:spcBef>
            </a:pPr>
            <a:r>
              <a:rPr lang="hu-HU" dirty="0">
                <a:latin typeface="Arial" charset="0"/>
              </a:rPr>
              <a:t>In the </a:t>
            </a:r>
            <a:r>
              <a:rPr lang="hu-HU" b="1" dirty="0">
                <a:latin typeface="Arial" charset="0"/>
              </a:rPr>
              <a:t>chain propagation steps</a:t>
            </a:r>
            <a:r>
              <a:rPr lang="hu-HU" dirty="0">
                <a:latin typeface="Arial" charset="0"/>
              </a:rPr>
              <a:t> the chain carriers react with the reactants,</a:t>
            </a:r>
            <a:r>
              <a:rPr lang="id-ID" dirty="0">
                <a:latin typeface="Arial" charset="0"/>
              </a:rPr>
              <a:t> </a:t>
            </a:r>
            <a:r>
              <a:rPr lang="hu-HU" dirty="0">
                <a:latin typeface="Arial" charset="0"/>
              </a:rPr>
              <a:t>produce products and regenerate the chain carriers.</a:t>
            </a:r>
            <a:endParaRPr lang="hu-HU" dirty="0">
              <a:latin typeface="Arial" charset="0"/>
              <a:cs typeface="Arial" charset="0"/>
            </a:endParaRPr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685800" y="3976687"/>
            <a:ext cx="8153400" cy="58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lnSpc>
                <a:spcPct val="90000"/>
              </a:lnSpc>
              <a:spcBef>
                <a:spcPct val="20000"/>
              </a:spcBef>
            </a:pPr>
            <a:r>
              <a:rPr lang="hu-HU">
                <a:latin typeface="Arial" charset="0"/>
              </a:rPr>
              <a:t>In the </a:t>
            </a:r>
            <a:r>
              <a:rPr lang="hu-HU" b="1">
                <a:latin typeface="Arial" charset="0"/>
              </a:rPr>
              <a:t>i</a:t>
            </a:r>
            <a:r>
              <a:rPr lang="hu-HU" b="1">
                <a:latin typeface="Arial" charset="0"/>
                <a:cs typeface="Arial" charset="0"/>
              </a:rPr>
              <a:t>nhib</a:t>
            </a:r>
            <a:r>
              <a:rPr lang="hu-HU" b="1">
                <a:latin typeface="Arial" charset="0"/>
              </a:rPr>
              <a:t>ition step</a:t>
            </a:r>
            <a:r>
              <a:rPr lang="hu-HU">
                <a:latin typeface="Arial" charset="0"/>
                <a:cs typeface="Arial" charset="0"/>
              </a:rPr>
              <a:t> </a:t>
            </a:r>
            <a:r>
              <a:rPr lang="hu-HU">
                <a:latin typeface="Arial" charset="0"/>
              </a:rPr>
              <a:t>the chain carriers react with the product,</a:t>
            </a:r>
            <a:r>
              <a:rPr lang="id-ID">
                <a:latin typeface="Arial" charset="0"/>
              </a:rPr>
              <a:t> </a:t>
            </a:r>
            <a:r>
              <a:rPr lang="hu-HU">
                <a:latin typeface="Arial" charset="0"/>
              </a:rPr>
              <a:t>reactants are reformed, and there is no reduction in the number of chain carriers.</a:t>
            </a: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609600" y="4662487"/>
            <a:ext cx="7924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/>
            <a:r>
              <a:rPr lang="hu-HU">
                <a:latin typeface="Arial" charset="0"/>
              </a:rPr>
              <a:t>In the </a:t>
            </a:r>
            <a:r>
              <a:rPr lang="hu-HU" b="1">
                <a:latin typeface="Arial" charset="0"/>
              </a:rPr>
              <a:t>branching step</a:t>
            </a:r>
            <a:r>
              <a:rPr lang="hu-HU">
                <a:latin typeface="Arial" charset="0"/>
              </a:rPr>
              <a:t> two or more chain carriers are produced from a single chain carrier.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85800" y="5424487"/>
            <a:ext cx="815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/>
            <a:r>
              <a:rPr lang="hu-HU">
                <a:latin typeface="Arial" charset="0"/>
              </a:rPr>
              <a:t>In the</a:t>
            </a:r>
            <a:r>
              <a:rPr lang="hu-HU">
                <a:latin typeface="Arial" charset="0"/>
                <a:cs typeface="Arial" charset="0"/>
              </a:rPr>
              <a:t> </a:t>
            </a:r>
            <a:r>
              <a:rPr lang="hu-HU" b="1">
                <a:latin typeface="Arial" charset="0"/>
              </a:rPr>
              <a:t>termination steps</a:t>
            </a:r>
            <a:r>
              <a:rPr lang="hu-HU">
                <a:latin typeface="Arial" charset="0"/>
                <a:cs typeface="Arial" charset="0"/>
              </a:rPr>
              <a:t> </a:t>
            </a:r>
            <a:r>
              <a:rPr lang="hu-HU">
                <a:latin typeface="Arial" charset="0"/>
              </a:rPr>
              <a:t>the chain carriers are consumed.</a:t>
            </a:r>
          </a:p>
        </p:txBody>
      </p:sp>
    </p:spTree>
    <p:extLst>
      <p:ext uri="{BB962C8B-B14F-4D97-AF65-F5344CB8AC3E}">
        <p14:creationId xmlns:p14="http://schemas.microsoft.com/office/powerpoint/2010/main" val="115608955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utoUpdateAnimBg="0"/>
      <p:bldP spid="20" grpId="0" autoUpdateAnimBg="0"/>
      <p:bldP spid="21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440CE-3B73-41D3-B852-02FAA280E23F}" type="slidenum">
              <a:rPr lang="en-US"/>
              <a:pPr/>
              <a:t>49</a:t>
            </a:fld>
            <a:endParaRPr lang="en-US"/>
          </a:p>
        </p:txBody>
      </p:sp>
      <p:sp>
        <p:nvSpPr>
          <p:cNvPr id="67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r>
              <a:rPr lang="id-ID" altLang="en-US" dirty="0" smtClean="0"/>
              <a:t>BLEVE</a:t>
            </a:r>
            <a:endParaRPr lang="en-GB" altLang="en-US" dirty="0"/>
          </a:p>
        </p:txBody>
      </p:sp>
      <p:sp>
        <p:nvSpPr>
          <p:cNvPr id="677894" name="Text Box 6"/>
          <p:cNvSpPr txBox="1">
            <a:spLocks noChangeArrowheads="1"/>
          </p:cNvSpPr>
          <p:nvPr/>
        </p:nvSpPr>
        <p:spPr bwMode="black">
          <a:xfrm>
            <a:off x="304800" y="6477000"/>
            <a:ext cx="247650" cy="2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bIns="0">
            <a:spAutoFit/>
          </a:bodyPr>
          <a:lstStyle/>
          <a:p>
            <a:pPr>
              <a:lnSpc>
                <a:spcPts val="1300"/>
              </a:lnSpc>
            </a:pPr>
            <a:fld id="{D2DF954C-F37E-47C4-8FE8-FC17CC5DB9F0}" type="slidenum">
              <a:rPr lang="en-US" sz="1100">
                <a:solidFill>
                  <a:schemeClr val="accent1"/>
                </a:solidFill>
              </a:rPr>
              <a:pPr>
                <a:lnSpc>
                  <a:spcPts val="1300"/>
                </a:lnSpc>
              </a:pPr>
              <a:t>49</a:t>
            </a:fld>
            <a:endParaRPr lang="en-US" sz="1100">
              <a:solidFill>
                <a:schemeClr val="accent1"/>
              </a:solidFill>
            </a:endParaRPr>
          </a:p>
        </p:txBody>
      </p:sp>
      <p:sp>
        <p:nvSpPr>
          <p:cNvPr id="10" name="Slide Number Placeholder 3"/>
          <p:cNvSpPr txBox="1">
            <a:spLocks noGrp="1"/>
          </p:cNvSpPr>
          <p:nvPr/>
        </p:nvSpPr>
        <p:spPr bwMode="auto">
          <a:xfrm>
            <a:off x="6934200" y="63246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C7328DAE-9762-499C-BF7E-DF71CA9EFA53}" type="slidenum">
              <a:rPr lang="en-GB" sz="1400">
                <a:solidFill>
                  <a:schemeClr val="tx2"/>
                </a:solidFill>
                <a:latin typeface="+mn-lt"/>
              </a:rPr>
              <a:pPr algn="r" eaLnBrk="1" hangingPunct="1">
                <a:defRPr/>
              </a:pPr>
              <a:t>49</a:t>
            </a:fld>
            <a:endParaRPr lang="en-GB" sz="14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905000" y="1524000"/>
            <a:ext cx="5772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b="1" dirty="0">
                <a:solidFill>
                  <a:srgbClr val="FF0707"/>
                </a:solidFill>
                <a:latin typeface="Arial" charset="0"/>
              </a:rPr>
              <a:t>BLEVE:</a:t>
            </a:r>
            <a:r>
              <a:rPr lang="en-US" b="1" dirty="0">
                <a:latin typeface="Arial" charset="0"/>
              </a:rPr>
              <a:t>  </a:t>
            </a:r>
            <a:r>
              <a:rPr lang="en-US" b="1" dirty="0">
                <a:solidFill>
                  <a:srgbClr val="FF0707"/>
                </a:solidFill>
                <a:latin typeface="Arial" charset="0"/>
              </a:rPr>
              <a:t>Boiling Liquid Expanding Vapor Explosion</a:t>
            </a:r>
            <a:endParaRPr lang="en-US" b="1" dirty="0">
              <a:solidFill>
                <a:srgbClr val="00D7C3"/>
              </a:solidFill>
              <a:latin typeface="Arial" charset="0"/>
            </a:endParaRPr>
          </a:p>
        </p:txBody>
      </p:sp>
      <p:sp>
        <p:nvSpPr>
          <p:cNvPr id="15" name="AutoShape 9"/>
          <p:cNvSpPr>
            <a:spLocks noChangeArrowheads="1"/>
          </p:cNvSpPr>
          <p:nvPr/>
        </p:nvSpPr>
        <p:spPr bwMode="auto">
          <a:xfrm>
            <a:off x="1752600" y="2590800"/>
            <a:ext cx="2819400" cy="990600"/>
          </a:xfrm>
          <a:prstGeom prst="roundRect">
            <a:avLst>
              <a:gd name="adj" fmla="val 16667"/>
            </a:avLst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sz="2000" b="1">
              <a:latin typeface="Arial Narrow" pitchFamily="34" charset="0"/>
            </a:endParaRPr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1752600" y="3048000"/>
            <a:ext cx="2819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2286000" y="3124200"/>
            <a:ext cx="2133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latin typeface="Times New Roman" pitchFamily="18" charset="0"/>
              </a:rPr>
              <a:t>Liquid</a:t>
            </a: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2286000" y="2667000"/>
            <a:ext cx="1981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latin typeface="Times New Roman" pitchFamily="18" charset="0"/>
              </a:rPr>
              <a:t>Vapor</a:t>
            </a:r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4876800" y="2362200"/>
            <a:ext cx="28956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latin typeface="Times New Roman" pitchFamily="18" charset="0"/>
              </a:rPr>
              <a:t>Vessel with liquid stored below its normal boiling point</a:t>
            </a:r>
          </a:p>
        </p:txBody>
      </p: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838200" y="3962400"/>
            <a:ext cx="72390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latin typeface="Times New Roman" pitchFamily="18" charset="0"/>
              </a:rPr>
              <a:t>Below liquid level - liquid keeps metal walls cool.</a:t>
            </a:r>
          </a:p>
          <a:p>
            <a:pPr>
              <a:spcBef>
                <a:spcPct val="50000"/>
              </a:spcBef>
            </a:pPr>
            <a:r>
              <a:rPr lang="en-US" sz="2400" b="1">
                <a:latin typeface="Times New Roman" pitchFamily="18" charset="0"/>
              </a:rPr>
              <a:t>Above liquid level - metal walls overheat and lose strength.</a:t>
            </a:r>
          </a:p>
        </p:txBody>
      </p:sp>
    </p:spTree>
    <p:extLst>
      <p:ext uri="{BB962C8B-B14F-4D97-AF65-F5344CB8AC3E}">
        <p14:creationId xmlns:p14="http://schemas.microsoft.com/office/powerpoint/2010/main" val="298221856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/>
              <a:t>Pengertian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Definisi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1800" dirty="0" smtClean="0"/>
              <a:t>NFPA  Glossary of Terms</a:t>
            </a:r>
          </a:p>
        </p:txBody>
      </p:sp>
      <p:sp>
        <p:nvSpPr>
          <p:cNvPr id="921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6C80125-AB70-4575-B8CE-288B1D6C7E1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sp>
        <p:nvSpPr>
          <p:cNvPr id="5124" name="TextBox 3"/>
          <p:cNvSpPr txBox="1">
            <a:spLocks noChangeArrowheads="1"/>
          </p:cNvSpPr>
          <p:nvPr/>
        </p:nvSpPr>
        <p:spPr bwMode="auto">
          <a:xfrm>
            <a:off x="304800" y="1600200"/>
            <a:ext cx="8534400" cy="521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4400" b="1" dirty="0">
                <a:solidFill>
                  <a:srgbClr val="FF0000"/>
                </a:solidFill>
              </a:rPr>
              <a:t>Fire</a:t>
            </a:r>
          </a:p>
          <a:p>
            <a:pPr marL="231775" indent="-231775" eaLnBrk="1" hangingPunct="1">
              <a:buFont typeface="Arial" pitchFamily="34" charset="0"/>
              <a:buChar char="•"/>
              <a:defRPr/>
            </a:pPr>
            <a:r>
              <a:rPr lang="en-US" sz="2000" dirty="0"/>
              <a:t>Fire is a rapid oxidation process with the evolution of light and heat in varying intensities. </a:t>
            </a:r>
          </a:p>
          <a:p>
            <a:pPr marL="231775" indent="-231775" eaLnBrk="1" hangingPunct="1">
              <a:defRPr/>
            </a:pPr>
            <a:endParaRPr lang="en-US" sz="2000" dirty="0"/>
          </a:p>
          <a:p>
            <a:pPr marL="231775" indent="-231775" eaLnBrk="1" hangingPunct="1">
              <a:buFont typeface="Arial" pitchFamily="34" charset="0"/>
              <a:buChar char="•"/>
              <a:defRPr/>
            </a:pPr>
            <a:r>
              <a:rPr lang="en-US" sz="2000" dirty="0"/>
              <a:t>Fire  is any instance of destructive and uncontrolled burning, including explosion, of combustible solids, liquids, or gases. </a:t>
            </a:r>
          </a:p>
          <a:p>
            <a:pPr eaLnBrk="1" hangingPunct="1">
              <a:defRPr/>
            </a:pPr>
            <a:endParaRPr lang="en-US" sz="2000" dirty="0"/>
          </a:p>
          <a:p>
            <a:pPr algn="ctr" eaLnBrk="1" hangingPunct="1">
              <a:defRPr/>
            </a:pPr>
            <a:r>
              <a:rPr lang="en-US" sz="4000" b="1" dirty="0">
                <a:solidFill>
                  <a:srgbClr val="FF0000"/>
                </a:solidFill>
              </a:rPr>
              <a:t>Disaster</a:t>
            </a:r>
          </a:p>
          <a:p>
            <a:pPr algn="ctr" eaLnBrk="1" hangingPunct="1">
              <a:defRPr/>
            </a:pPr>
            <a:endParaRPr lang="en-US" sz="900" b="1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sz="2000" dirty="0"/>
              <a:t>Disaster is defined as any unusual occurrence or unforeseen situation that seriously overtaxes or threatens to seriously overtax the routine capabilities of a health care facility. </a:t>
            </a:r>
          </a:p>
          <a:p>
            <a:pPr eaLnBrk="1" hangingPunct="1">
              <a:defRPr/>
            </a:pPr>
            <a:endParaRPr lang="en-US" sz="1200" i="1" dirty="0"/>
          </a:p>
          <a:p>
            <a:pPr eaLnBrk="1" hangingPunct="1">
              <a:defRPr/>
            </a:pPr>
            <a:endParaRPr lang="en-US" sz="1200" i="1" dirty="0"/>
          </a:p>
          <a:p>
            <a:pPr eaLnBrk="1" hangingPunct="1">
              <a:defRPr/>
            </a:pPr>
            <a:endParaRPr lang="en-US" sz="1200" dirty="0"/>
          </a:p>
          <a:p>
            <a:pPr eaLnBrk="1" hangingPunct="1">
              <a:defRPr/>
            </a:pPr>
            <a:endParaRPr lang="en-US" sz="1200" dirty="0"/>
          </a:p>
          <a:p>
            <a:pPr eaLnBrk="1" hangingPunct="1">
              <a:defRPr/>
            </a:pP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D22A-4513-45BA-AA00-C4B16C7E1930}" type="slidenum">
              <a:rPr lang="en-US"/>
              <a:pPr/>
              <a:t>50</a:t>
            </a:fld>
            <a:endParaRPr lang="en-US"/>
          </a:p>
        </p:txBody>
      </p:sp>
      <p:sp>
        <p:nvSpPr>
          <p:cNvPr id="67686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r>
              <a:rPr lang="en-AU" altLang="en-US"/>
              <a:t>Explosion</a:t>
            </a:r>
            <a:endParaRPr lang="en-GB" altLang="en-US"/>
          </a:p>
        </p:txBody>
      </p:sp>
      <p:pic>
        <p:nvPicPr>
          <p:cNvPr id="676872" name="Picture 1032" descr="C:\My Documents\Lectures\Industrial Safety\Safety photos\Explosion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591" y="1160930"/>
            <a:ext cx="4224618" cy="3017584"/>
          </a:xfrm>
          <a:prstGeom prst="rect">
            <a:avLst/>
          </a:prstGeom>
          <a:noFill/>
        </p:spPr>
      </p:pic>
      <p:pic>
        <p:nvPicPr>
          <p:cNvPr id="9" name="Picture 7" descr="C:\My Documents\Lectures\Industrial Safety\Safety photos\Explosion-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1066800"/>
            <a:ext cx="4297367" cy="30758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972146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78B86-05F4-45B5-8A70-7F2DF7E5CC29}" type="slidenum">
              <a:rPr lang="en-US"/>
              <a:pPr/>
              <a:t>51</a:t>
            </a:fld>
            <a:endParaRPr lang="en-US"/>
          </a:p>
        </p:txBody>
      </p:sp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r>
              <a:rPr lang="en-AU" altLang="en-US"/>
              <a:t>Explosion</a:t>
            </a:r>
            <a:endParaRPr lang="en-GB" altLang="en-US"/>
          </a:p>
        </p:txBody>
      </p:sp>
      <p:sp>
        <p:nvSpPr>
          <p:cNvPr id="681988" name="Rectangle 4"/>
          <p:cNvSpPr>
            <a:spLocks noChangeArrowheads="1"/>
          </p:cNvSpPr>
          <p:nvPr/>
        </p:nvSpPr>
        <p:spPr bwMode="auto">
          <a:xfrm>
            <a:off x="6954838" y="3941763"/>
            <a:ext cx="22447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681991" name="Picture 7" descr="C:\My Documents\Lectures\Industrial Safety\Safety photos\Explosion-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734" y="914400"/>
            <a:ext cx="4772047" cy="3124200"/>
          </a:xfrm>
          <a:prstGeom prst="rect">
            <a:avLst/>
          </a:prstGeom>
          <a:noFill/>
        </p:spPr>
      </p:pic>
      <p:pic>
        <p:nvPicPr>
          <p:cNvPr id="9" name="Picture 7" descr="C:\My Documents\Lectures\Industrial Safety\Safety photos\Explosion-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33365" y="2620962"/>
            <a:ext cx="4343400" cy="42370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123602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14249-06FB-4D33-A5B0-C5BD6A98732E}" type="slidenum">
              <a:rPr lang="en-US"/>
              <a:pPr/>
              <a:t>52</a:t>
            </a:fld>
            <a:endParaRPr lang="en-US"/>
          </a:p>
        </p:txBody>
      </p:sp>
      <p:sp>
        <p:nvSpPr>
          <p:cNvPr id="684036" name="Rectangle 4"/>
          <p:cNvSpPr>
            <a:spLocks noChangeArrowheads="1"/>
          </p:cNvSpPr>
          <p:nvPr/>
        </p:nvSpPr>
        <p:spPr bwMode="auto">
          <a:xfrm>
            <a:off x="6954838" y="3941763"/>
            <a:ext cx="22447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684039" name="Picture 7" descr="C:\My Documents\Lectures\Industrial Safety\Safety photos\Explosion-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6165" y="387444"/>
            <a:ext cx="8229600" cy="3527425"/>
          </a:xfrm>
          <a:prstGeom prst="rect">
            <a:avLst/>
          </a:prstGeom>
          <a:noFill/>
        </p:spPr>
      </p:pic>
      <p:pic>
        <p:nvPicPr>
          <p:cNvPr id="9" name="Picture 7" descr="C:\My Documents\Lectures\Industrial Safety\Safety photos\Radiation flux-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9545" y="4285456"/>
            <a:ext cx="7772400" cy="2162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251353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796FD-33F6-44D5-93E8-7488EDF41412}" type="slidenum">
              <a:rPr lang="en-US"/>
              <a:pPr/>
              <a:t>53</a:t>
            </a:fld>
            <a:endParaRPr lang="en-US"/>
          </a:p>
        </p:txBody>
      </p:sp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r>
              <a:rPr lang="en-AU" altLang="en-US"/>
              <a:t>Fire radiation hazard</a:t>
            </a:r>
            <a:endParaRPr lang="en-GB" altLang="en-US"/>
          </a:p>
        </p:txBody>
      </p:sp>
      <p:sp>
        <p:nvSpPr>
          <p:cNvPr id="687108" name="Rectangle 4"/>
          <p:cNvSpPr>
            <a:spLocks noChangeArrowheads="1"/>
          </p:cNvSpPr>
          <p:nvPr/>
        </p:nvSpPr>
        <p:spPr bwMode="auto">
          <a:xfrm>
            <a:off x="6954838" y="3941763"/>
            <a:ext cx="22447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7109" name="Rectangle 5"/>
          <p:cNvSpPr>
            <a:spLocks noChangeArrowheads="1"/>
          </p:cNvSpPr>
          <p:nvPr/>
        </p:nvSpPr>
        <p:spPr bwMode="auto">
          <a:xfrm>
            <a:off x="6954838" y="3941763"/>
            <a:ext cx="22447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7110" name="Text Box 6"/>
          <p:cNvSpPr txBox="1">
            <a:spLocks noChangeArrowheads="1"/>
          </p:cNvSpPr>
          <p:nvPr/>
        </p:nvSpPr>
        <p:spPr bwMode="black">
          <a:xfrm>
            <a:off x="304800" y="6477000"/>
            <a:ext cx="247650" cy="2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bIns="0">
            <a:spAutoFit/>
          </a:bodyPr>
          <a:lstStyle/>
          <a:p>
            <a:pPr>
              <a:lnSpc>
                <a:spcPts val="1300"/>
              </a:lnSpc>
            </a:pPr>
            <a:fld id="{F851D7FA-3694-4C7E-B427-C89025553A73}" type="slidenum">
              <a:rPr lang="en-US" sz="1100">
                <a:solidFill>
                  <a:schemeClr val="accent1"/>
                </a:solidFill>
              </a:rPr>
              <a:pPr>
                <a:lnSpc>
                  <a:spcPts val="1300"/>
                </a:lnSpc>
              </a:pPr>
              <a:t>53</a:t>
            </a:fld>
            <a:endParaRPr lang="en-US" sz="1100">
              <a:solidFill>
                <a:schemeClr val="accent1"/>
              </a:solidFill>
            </a:endParaRPr>
          </a:p>
        </p:txBody>
      </p:sp>
      <p:pic>
        <p:nvPicPr>
          <p:cNvPr id="687114" name="Picture 10" descr="C:\My Documents\Lectures\Industrial Safety\Safety photos\Radiation flux-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600200"/>
            <a:ext cx="4038600" cy="3757613"/>
          </a:xfrm>
          <a:prstGeom prst="rect">
            <a:avLst/>
          </a:prstGeom>
          <a:noFill/>
        </p:spPr>
      </p:pic>
      <p:pic>
        <p:nvPicPr>
          <p:cNvPr id="11" name="Picture 10" descr="C:\My Documents\Lectures\Industrial Safety\Safety photos\Radiation flux-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447800"/>
            <a:ext cx="4191000" cy="40370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354771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>
          <a:xfrm>
            <a:off x="228600" y="88900"/>
            <a:ext cx="8229600" cy="715963"/>
          </a:xfrm>
        </p:spPr>
        <p:txBody>
          <a:bodyPr/>
          <a:lstStyle/>
          <a:p>
            <a:pPr algn="l"/>
            <a:r>
              <a:rPr lang="en-US" altLang="en-US" sz="2800" dirty="0" err="1" smtClean="0"/>
              <a:t>Pelatihan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Keterampilan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Pemadam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Kebakaran</a:t>
            </a:r>
            <a:endParaRPr lang="en-US" altLang="en-US" sz="2800" dirty="0" smtClean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838200"/>
            <a:ext cx="3200400" cy="232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1400" y="838200"/>
            <a:ext cx="3149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0" y="838200"/>
            <a:ext cx="2163763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00200" y="3200400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8295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43400" y="3276600"/>
            <a:ext cx="24003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8295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37338" y="4495800"/>
            <a:ext cx="2506662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82952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77825" y="4267200"/>
            <a:ext cx="152717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10" name="TextBox 9"/>
          <p:cNvSpPr txBox="1"/>
          <p:nvPr/>
        </p:nvSpPr>
        <p:spPr>
          <a:xfrm>
            <a:off x="2209800" y="6172200"/>
            <a:ext cx="18478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+mj-lt"/>
              </a:rPr>
              <a:t>[</a:t>
            </a:r>
            <a:r>
              <a:rPr lang="en-US" b="1" dirty="0">
                <a:latin typeface="+mj-lt"/>
              </a:rPr>
              <a:t>Guido, F., 2011]</a:t>
            </a:r>
            <a:endParaRPr lang="en-US" dirty="0">
              <a:latin typeface="+mj-lt"/>
            </a:endParaRPr>
          </a:p>
        </p:txBody>
      </p:sp>
      <p:sp>
        <p:nvSpPr>
          <p:cNvPr id="98315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F133F61-3938-4B75-A7EA-C72CB648EB5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54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Referensi</a:t>
            </a:r>
          </a:p>
        </p:txBody>
      </p:sp>
      <p:sp>
        <p:nvSpPr>
          <p:cNvPr id="99331" name="TextBox 2"/>
          <p:cNvSpPr txBox="1">
            <a:spLocks noChangeArrowheads="1"/>
          </p:cNvSpPr>
          <p:nvPr/>
        </p:nvSpPr>
        <p:spPr bwMode="auto">
          <a:xfrm>
            <a:off x="762000" y="1600200"/>
            <a:ext cx="7848600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1800" dirty="0" err="1">
                <a:latin typeface="Arial" panose="020B0604020202020204" pitchFamily="34" charset="0"/>
              </a:rPr>
              <a:t>Undang-undang</a:t>
            </a:r>
            <a:r>
              <a:rPr lang="en-US" altLang="en-US" sz="1800" dirty="0">
                <a:latin typeface="Arial" panose="020B0604020202020204" pitchFamily="34" charset="0"/>
              </a:rPr>
              <a:t>, </a:t>
            </a:r>
            <a:r>
              <a:rPr lang="en-US" altLang="en-US" sz="1800" dirty="0" err="1">
                <a:latin typeface="Arial" panose="020B0604020202020204" pitchFamily="34" charset="0"/>
              </a:rPr>
              <a:t>Peraturan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Pemerintah</a:t>
            </a:r>
            <a:r>
              <a:rPr lang="en-US" altLang="en-US" sz="1800" dirty="0">
                <a:latin typeface="Arial" panose="020B0604020202020204" pitchFamily="34" charset="0"/>
              </a:rPr>
              <a:t>, </a:t>
            </a:r>
            <a:r>
              <a:rPr lang="en-US" altLang="en-US" sz="1800" dirty="0" err="1">
                <a:latin typeface="Arial" panose="020B0604020202020204" pitchFamily="34" charset="0"/>
              </a:rPr>
              <a:t>Peraturan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Menteri</a:t>
            </a:r>
            <a:r>
              <a:rPr lang="en-US" altLang="en-US" sz="1800" dirty="0">
                <a:latin typeface="Arial" panose="020B0604020202020204" pitchFamily="34" charset="0"/>
              </a:rPr>
              <a:t>, </a:t>
            </a:r>
            <a:r>
              <a:rPr lang="en-US" altLang="en-US" sz="1800" dirty="0" err="1">
                <a:latin typeface="Arial" panose="020B0604020202020204" pitchFamily="34" charset="0"/>
              </a:rPr>
              <a:t>terkait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bidang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pencegahan</a:t>
            </a:r>
            <a:r>
              <a:rPr lang="en-US" altLang="en-US" sz="1800" dirty="0">
                <a:latin typeface="Arial" panose="020B0604020202020204" pitchFamily="34" charset="0"/>
              </a:rPr>
              <a:t>, </a:t>
            </a:r>
            <a:r>
              <a:rPr lang="en-US" altLang="en-US" sz="1800" dirty="0" err="1">
                <a:latin typeface="Arial" panose="020B0604020202020204" pitchFamily="34" charset="0"/>
              </a:rPr>
              <a:t>pengendalian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dan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penanggulangan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kebakaran</a:t>
            </a:r>
            <a:r>
              <a:rPr lang="en-US" altLang="en-US" sz="1800" dirty="0">
                <a:latin typeface="Arial" panose="020B0604020202020204" pitchFamily="34" charset="0"/>
              </a:rPr>
              <a:t>. 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1800" dirty="0" err="1">
                <a:latin typeface="Arial" panose="020B0604020202020204" pitchFamily="34" charset="0"/>
              </a:rPr>
              <a:t>Bahan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presentasi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dari</a:t>
            </a:r>
            <a:r>
              <a:rPr lang="en-US" altLang="en-US" sz="1800" dirty="0">
                <a:latin typeface="Arial" panose="020B0604020202020204" pitchFamily="34" charset="0"/>
              </a:rPr>
              <a:t> Prof. </a:t>
            </a:r>
            <a:r>
              <a:rPr lang="en-US" altLang="en-US" sz="1800" dirty="0" err="1">
                <a:latin typeface="Arial" panose="020B0604020202020204" pitchFamily="34" charset="0"/>
              </a:rPr>
              <a:t>Suprapto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dan</a:t>
            </a:r>
            <a:r>
              <a:rPr lang="en-US" altLang="en-US" sz="1800" dirty="0">
                <a:latin typeface="Arial" panose="020B0604020202020204" pitchFamily="34" charset="0"/>
              </a:rPr>
              <a:t> Prof. </a:t>
            </a:r>
            <a:r>
              <a:rPr lang="en-US" altLang="en-US" sz="1800" dirty="0" err="1">
                <a:latin typeface="Arial" panose="020B0604020202020204" pitchFamily="34" charset="0"/>
              </a:rPr>
              <a:t>Bambang</a:t>
            </a:r>
            <a:r>
              <a:rPr lang="en-US" altLang="en-US" sz="1800" dirty="0">
                <a:latin typeface="Arial" panose="020B0604020202020204" pitchFamily="34" charset="0"/>
              </a:rPr>
              <a:t> Hero </a:t>
            </a:r>
            <a:r>
              <a:rPr lang="en-US" altLang="en-US" sz="1800" dirty="0" err="1">
                <a:latin typeface="Arial" panose="020B0604020202020204" pitchFamily="34" charset="0"/>
              </a:rPr>
              <a:t>Saharjo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tentang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Peran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Pemerintah</a:t>
            </a:r>
            <a:r>
              <a:rPr lang="en-US" altLang="en-US" sz="1800" dirty="0">
                <a:latin typeface="Arial" panose="020B0604020202020204" pitchFamily="34" charset="0"/>
              </a:rPr>
              <a:t> Daerah </a:t>
            </a:r>
            <a:r>
              <a:rPr lang="en-US" altLang="en-US" sz="1800" dirty="0" err="1">
                <a:latin typeface="Arial" panose="020B0604020202020204" pitchFamily="34" charset="0"/>
              </a:rPr>
              <a:t>dalam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kesiapsiagaan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pengurangan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risiko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kebakaran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untuk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antisipasi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perubahan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Iklim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dan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Pencemaran</a:t>
            </a:r>
            <a:r>
              <a:rPr lang="en-US" altLang="en-US" sz="1800" dirty="0">
                <a:latin typeface="Arial" panose="020B0604020202020204" pitchFamily="34" charset="0"/>
              </a:rPr>
              <a:t> Asap, 2013.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1800" dirty="0" err="1">
                <a:latin typeface="Arial" panose="020B0604020202020204" pitchFamily="34" charset="0"/>
              </a:rPr>
              <a:t>Bahan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presentasi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Dinas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Pemadam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Kebakaran</a:t>
            </a:r>
            <a:r>
              <a:rPr lang="en-US" altLang="en-US" sz="1800" dirty="0">
                <a:latin typeface="Arial" panose="020B0604020202020204" pitchFamily="34" charset="0"/>
              </a:rPr>
              <a:t> DKI Jakarta </a:t>
            </a:r>
            <a:r>
              <a:rPr lang="en-US" altLang="en-US" sz="1800" dirty="0" err="1">
                <a:latin typeface="Arial" panose="020B0604020202020204" pitchFamily="34" charset="0"/>
              </a:rPr>
              <a:t>tentang</a:t>
            </a:r>
            <a:r>
              <a:rPr lang="en-US" altLang="en-US" sz="1800" dirty="0">
                <a:latin typeface="Arial" panose="020B0604020202020204" pitchFamily="34" charset="0"/>
              </a:rPr>
              <a:t> SOP </a:t>
            </a:r>
            <a:r>
              <a:rPr lang="en-US" altLang="en-US" sz="1800" dirty="0" err="1">
                <a:latin typeface="Arial" panose="020B0604020202020204" pitchFamily="34" charset="0"/>
              </a:rPr>
              <a:t>Pemadaman</a:t>
            </a:r>
            <a:r>
              <a:rPr lang="en-US" altLang="en-US" sz="1800" dirty="0">
                <a:latin typeface="Arial" panose="020B0604020202020204" pitchFamily="34" charset="0"/>
              </a:rPr>
              <a:t>. 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1800" dirty="0" err="1">
                <a:latin typeface="Arial" panose="020B0604020202020204" pitchFamily="34" charset="0"/>
              </a:rPr>
              <a:t>Bahan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presentasi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dalam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Rapat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Koordinasi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Nasional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Strategi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Penguatan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Kapasitas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Pemerintah</a:t>
            </a:r>
            <a:r>
              <a:rPr lang="en-US" altLang="en-US" sz="1800" dirty="0">
                <a:latin typeface="Arial" panose="020B0604020202020204" pitchFamily="34" charset="0"/>
              </a:rPr>
              <a:t> Daerah </a:t>
            </a:r>
            <a:r>
              <a:rPr lang="en-US" altLang="en-US" sz="1800" dirty="0" err="1">
                <a:latin typeface="Arial" panose="020B0604020202020204" pitchFamily="34" charset="0"/>
              </a:rPr>
              <a:t>dalam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Pengurangan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Risiko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Kebakaran</a:t>
            </a:r>
            <a:r>
              <a:rPr lang="en-US" altLang="en-US" sz="1800" dirty="0">
                <a:latin typeface="Arial" panose="020B0604020202020204" pitchFamily="34" charset="0"/>
              </a:rPr>
              <a:t>, Bali, </a:t>
            </a:r>
            <a:r>
              <a:rPr lang="en-US" altLang="en-US" sz="1800" dirty="0" err="1">
                <a:latin typeface="Arial" panose="020B0604020202020204" pitchFamily="34" charset="0"/>
              </a:rPr>
              <a:t>Pebruari</a:t>
            </a:r>
            <a:r>
              <a:rPr lang="en-US" altLang="en-US" sz="1800" dirty="0">
                <a:latin typeface="Arial" panose="020B0604020202020204" pitchFamily="34" charset="0"/>
              </a:rPr>
              <a:t> 2013.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1800" dirty="0">
                <a:latin typeface="Arial" panose="020B0604020202020204" pitchFamily="34" charset="0"/>
              </a:rPr>
              <a:t>Standard </a:t>
            </a:r>
            <a:r>
              <a:rPr lang="en-US" altLang="en-US" sz="1800" dirty="0" err="1">
                <a:latin typeface="Arial" panose="020B0604020202020204" pitchFamily="34" charset="0"/>
              </a:rPr>
              <a:t>dan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Referensi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Ilmiah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dalam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bidang</a:t>
            </a:r>
            <a:r>
              <a:rPr lang="en-US" altLang="en-US" sz="1800" dirty="0">
                <a:latin typeface="Arial" panose="020B0604020202020204" pitchFamily="34" charset="0"/>
              </a:rPr>
              <a:t> Fire science and engineering </a:t>
            </a:r>
            <a:r>
              <a:rPr lang="en-US" altLang="en-US" sz="1800" dirty="0" err="1">
                <a:latin typeface="Arial" panose="020B0604020202020204" pitchFamily="34" charset="0"/>
              </a:rPr>
              <a:t>terkait</a:t>
            </a:r>
            <a:r>
              <a:rPr lang="en-US" altLang="en-US" sz="1800" dirty="0"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9933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A20496E-8C1C-4138-9BEE-78695C8CC54B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>
          <a:xfrm>
            <a:off x="533400" y="2590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Terima kasih</a:t>
            </a:r>
          </a:p>
        </p:txBody>
      </p:sp>
      <p:sp>
        <p:nvSpPr>
          <p:cNvPr id="10035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9BAE786-D7F4-4C8B-8D3E-027F67D36FF5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56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Definisi Bencana (Disaster) </a:t>
            </a:r>
            <a:br>
              <a:rPr lang="en-US" altLang="en-US" b="1" smtClean="0"/>
            </a:br>
            <a:r>
              <a:rPr lang="en-US" altLang="en-US" sz="1200" smtClean="0"/>
              <a:t>The Johns Hopkins and the International Federation of Red Cross and Red Crescent Societies</a:t>
            </a:r>
            <a:r>
              <a:rPr lang="en-US" altLang="en-US" b="1" smtClean="0"/>
              <a:t/>
            </a:r>
            <a:br>
              <a:rPr lang="en-US" altLang="en-US" b="1" smtClean="0"/>
            </a:br>
            <a:endParaRPr lang="en-US" altLang="en-US" smtClean="0"/>
          </a:p>
        </p:txBody>
      </p:sp>
      <p:sp>
        <p:nvSpPr>
          <p:cNvPr id="1126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F058BE0-4DCE-4EB6-93CF-D6F440A5AC64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228600" y="1195388"/>
            <a:ext cx="4191000" cy="558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The word </a:t>
            </a:r>
            <a:r>
              <a:rPr lang="en-US" altLang="en-US" sz="2000" i="1">
                <a:latin typeface="Arial" panose="020B0604020202020204" pitchFamily="34" charset="0"/>
              </a:rPr>
              <a:t>disaster implies a sudden overwhelming and unforeseen event.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900" i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>
                <a:latin typeface="Arial" panose="020B0604020202020204" pitchFamily="34" charset="0"/>
              </a:rPr>
              <a:t>At the </a:t>
            </a:r>
            <a:r>
              <a:rPr lang="en-US" altLang="en-US" sz="2000">
                <a:latin typeface="Arial" panose="020B0604020202020204" pitchFamily="34" charset="0"/>
              </a:rPr>
              <a:t>household level, a disaster could result in a major illness, death, a substantial economic or social misfortune.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At the community level, it could be a flood, a fire, a collapse of buildings in an earthquake, the destruction of livelihoods, an epidemic or displacement through conflict.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When occurring at district or provincial level, a large number of people can be affected.</a:t>
            </a: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1238250"/>
            <a:ext cx="401955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57200" y="200585"/>
            <a:ext cx="8229600" cy="715962"/>
          </a:xfrm>
        </p:spPr>
        <p:txBody>
          <a:bodyPr/>
          <a:lstStyle/>
          <a:p>
            <a:r>
              <a:rPr lang="en-US" altLang="en-US" dirty="0" err="1" smtClean="0"/>
              <a:t>Kamus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Besar</a:t>
            </a:r>
            <a:r>
              <a:rPr lang="en-US" altLang="en-US" dirty="0" smtClean="0"/>
              <a:t> Bahasa Indonesia</a:t>
            </a:r>
          </a:p>
        </p:txBody>
      </p:sp>
      <p:sp>
        <p:nvSpPr>
          <p:cNvPr id="1024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B495705-D41D-4054-B2E2-5967E4B8460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sp>
        <p:nvSpPr>
          <p:cNvPr id="10244" name="TextBox 3"/>
          <p:cNvSpPr txBox="1">
            <a:spLocks noChangeArrowheads="1"/>
          </p:cNvSpPr>
          <p:nvPr/>
        </p:nvSpPr>
        <p:spPr bwMode="auto">
          <a:xfrm>
            <a:off x="609600" y="1001713"/>
            <a:ext cx="7924800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 err="1">
                <a:latin typeface="Arial" panose="020B0604020202020204" pitchFamily="34" charset="0"/>
              </a:rPr>
              <a:t>Kebakaran</a:t>
            </a:r>
            <a:r>
              <a:rPr lang="en-US" altLang="en-US" sz="1600" b="1" dirty="0">
                <a:latin typeface="Arial" panose="020B0604020202020204" pitchFamily="34" charset="0"/>
              </a:rPr>
              <a:t>   </a:t>
            </a:r>
            <a:r>
              <a:rPr lang="en-US" altLang="en-US" sz="1600" dirty="0">
                <a:latin typeface="Arial" panose="020B0604020202020204" pitchFamily="34" charset="0"/>
              </a:rPr>
              <a:t>ke.ba.kar.an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[n]  </a:t>
            </a:r>
            <a:r>
              <a:rPr lang="en-US" altLang="en-US" sz="1600" dirty="0" err="1">
                <a:latin typeface="Arial" panose="020B0604020202020204" pitchFamily="34" charset="0"/>
              </a:rPr>
              <a:t>peristiwa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</a:rPr>
              <a:t>terbakarnya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</a:rPr>
              <a:t>sesuatu</a:t>
            </a:r>
            <a:r>
              <a:rPr lang="en-US" altLang="en-US" sz="1600" dirty="0">
                <a:latin typeface="Arial" panose="020B0604020202020204" pitchFamily="34" charset="0"/>
              </a:rPr>
              <a:t> (</a:t>
            </a:r>
            <a:r>
              <a:rPr lang="en-US" altLang="en-US" sz="1600" dirty="0" err="1">
                <a:latin typeface="Arial" panose="020B0604020202020204" pitchFamily="34" charset="0"/>
              </a:rPr>
              <a:t>rumah</a:t>
            </a:r>
            <a:r>
              <a:rPr lang="en-US" altLang="en-US" sz="1600" dirty="0">
                <a:latin typeface="Arial" panose="020B0604020202020204" pitchFamily="34" charset="0"/>
              </a:rPr>
              <a:t>, </a:t>
            </a:r>
            <a:r>
              <a:rPr lang="en-US" altLang="en-US" sz="1600" dirty="0" err="1">
                <a:latin typeface="Arial" panose="020B0604020202020204" pitchFamily="34" charset="0"/>
              </a:rPr>
              <a:t>hutan</a:t>
            </a:r>
            <a:r>
              <a:rPr lang="en-US" altLang="en-US" sz="1600" dirty="0">
                <a:latin typeface="Arial" panose="020B0604020202020204" pitchFamily="34" charset="0"/>
              </a:rPr>
              <a:t>, </a:t>
            </a:r>
            <a:r>
              <a:rPr lang="en-US" altLang="en-US" sz="1600" dirty="0" err="1">
                <a:latin typeface="Arial" panose="020B0604020202020204" pitchFamily="34" charset="0"/>
              </a:rPr>
              <a:t>dsb</a:t>
            </a:r>
            <a:r>
              <a:rPr lang="en-US" altLang="en-US" sz="1600" dirty="0">
                <a:latin typeface="Arial" panose="020B0604020202020204" pitchFamily="34" charset="0"/>
              </a:rPr>
              <a:t>): -- </a:t>
            </a:r>
            <a:r>
              <a:rPr lang="en-US" altLang="en-US" sz="1600" dirty="0" err="1">
                <a:latin typeface="Arial" panose="020B0604020202020204" pitchFamily="34" charset="0"/>
              </a:rPr>
              <a:t>hutan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</a:rPr>
              <a:t>sering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</a:rPr>
              <a:t>terjadi</a:t>
            </a:r>
            <a:r>
              <a:rPr lang="en-US" altLang="en-US" sz="1600" dirty="0">
                <a:latin typeface="Arial" panose="020B0604020202020204" pitchFamily="34" charset="0"/>
              </a:rPr>
              <a:t> dl </a:t>
            </a:r>
            <a:r>
              <a:rPr lang="en-US" altLang="en-US" sz="1600" dirty="0" err="1">
                <a:latin typeface="Arial" panose="020B0604020202020204" pitchFamily="34" charset="0"/>
              </a:rPr>
              <a:t>musim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</a:rPr>
              <a:t>kemarau</a:t>
            </a:r>
            <a:r>
              <a:rPr lang="en-US" altLang="en-US" sz="1600" dirty="0">
                <a:latin typeface="Arial" panose="020B0604020202020204" pitchFamily="34" charset="0"/>
              </a:rPr>
              <a:t>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(2) v </a:t>
            </a:r>
            <a:r>
              <a:rPr lang="en-US" altLang="en-US" sz="1600" dirty="0" err="1">
                <a:latin typeface="Arial" panose="020B0604020202020204" pitchFamily="34" charset="0"/>
              </a:rPr>
              <a:t>cak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</a:rPr>
              <a:t>terbakar</a:t>
            </a:r>
            <a:r>
              <a:rPr lang="en-US" altLang="en-US" sz="1600" dirty="0">
                <a:latin typeface="Arial" panose="020B0604020202020204" pitchFamily="34" charset="0"/>
              </a:rPr>
              <a:t>; </a:t>
            </a:r>
            <a:r>
              <a:rPr lang="en-US" altLang="en-US" sz="1600" dirty="0" err="1">
                <a:latin typeface="Arial" panose="020B0604020202020204" pitchFamily="34" charset="0"/>
              </a:rPr>
              <a:t>menderita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</a:rPr>
              <a:t>krn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</a:rPr>
              <a:t>terbakar</a:t>
            </a:r>
            <a:r>
              <a:rPr lang="en-US" altLang="en-US" sz="1600" dirty="0">
                <a:latin typeface="Arial" panose="020B0604020202020204" pitchFamily="34" charset="0"/>
              </a:rPr>
              <a:t>: </a:t>
            </a:r>
            <a:r>
              <a:rPr lang="en-US" altLang="en-US" sz="1600" dirty="0" err="1">
                <a:latin typeface="Arial" panose="020B0604020202020204" pitchFamily="34" charset="0"/>
              </a:rPr>
              <a:t>krn</a:t>
            </a:r>
            <a:r>
              <a:rPr lang="en-US" altLang="en-US" sz="1600" dirty="0">
                <a:latin typeface="Arial" panose="020B0604020202020204" pitchFamily="34" charset="0"/>
              </a:rPr>
              <a:t> -- </a:t>
            </a:r>
            <a:r>
              <a:rPr lang="en-US" altLang="en-US" sz="1600" dirty="0" err="1">
                <a:latin typeface="Arial" panose="020B0604020202020204" pitchFamily="34" charset="0"/>
              </a:rPr>
              <a:t>itu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</a:rPr>
              <a:t>ia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</a:rPr>
              <a:t>tidak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</a:rPr>
              <a:t>mempunyai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</a:rPr>
              <a:t>tempat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</a:rPr>
              <a:t>berteduh</a:t>
            </a:r>
            <a:r>
              <a:rPr lang="en-US" altLang="en-US" sz="1600" dirty="0">
                <a:latin typeface="Arial" panose="020B0604020202020204" pitchFamily="34" charset="0"/>
              </a:rPr>
              <a:t>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(3) n </a:t>
            </a:r>
            <a:r>
              <a:rPr lang="en-US" altLang="en-US" sz="1600" dirty="0" err="1">
                <a:latin typeface="Arial" panose="020B0604020202020204" pitchFamily="34" charset="0"/>
              </a:rPr>
              <a:t>bahaya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</a:rPr>
              <a:t>api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 err="1">
                <a:latin typeface="Arial" panose="020B0604020202020204" pitchFamily="34" charset="0"/>
              </a:rPr>
              <a:t>Bencana</a:t>
            </a:r>
            <a:r>
              <a:rPr lang="en-US" altLang="en-US" sz="1600" b="1" dirty="0">
                <a:latin typeface="Arial" panose="020B0604020202020204" pitchFamily="34" charset="0"/>
              </a:rPr>
              <a:t>      </a:t>
            </a:r>
            <a:r>
              <a:rPr lang="en-US" altLang="en-US" sz="1600" dirty="0">
                <a:latin typeface="Arial" panose="020B0604020202020204" pitchFamily="34" charset="0"/>
              </a:rPr>
              <a:t>ben.ca.na</a:t>
            </a:r>
            <a:br>
              <a:rPr lang="en-US" altLang="en-US" sz="1600" dirty="0">
                <a:latin typeface="Arial" panose="020B0604020202020204" pitchFamily="34" charset="0"/>
              </a:rPr>
            </a:br>
            <a:endParaRPr lang="en-US" altLang="en-US" sz="16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[n] (1) </a:t>
            </a:r>
            <a:r>
              <a:rPr lang="en-US" altLang="en-US" sz="1600" dirty="0" err="1">
                <a:latin typeface="Arial" panose="020B0604020202020204" pitchFamily="34" charset="0"/>
              </a:rPr>
              <a:t>sesuatu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</a:rPr>
              <a:t>yg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</a:rPr>
              <a:t>menyebabkan</a:t>
            </a:r>
            <a:r>
              <a:rPr lang="en-US" altLang="en-US" sz="1600" dirty="0">
                <a:latin typeface="Arial" panose="020B0604020202020204" pitchFamily="34" charset="0"/>
              </a:rPr>
              <a:t> (</a:t>
            </a:r>
            <a:r>
              <a:rPr lang="en-US" altLang="en-US" sz="1600" dirty="0" err="1">
                <a:latin typeface="Arial" panose="020B0604020202020204" pitchFamily="34" charset="0"/>
              </a:rPr>
              <a:t>menimbulkan</a:t>
            </a:r>
            <a:r>
              <a:rPr lang="en-US" altLang="en-US" sz="1600" dirty="0">
                <a:latin typeface="Arial" panose="020B0604020202020204" pitchFamily="34" charset="0"/>
              </a:rPr>
              <a:t>) </a:t>
            </a:r>
            <a:r>
              <a:rPr lang="en-US" altLang="en-US" sz="1600" dirty="0" err="1">
                <a:latin typeface="Arial" panose="020B0604020202020204" pitchFamily="34" charset="0"/>
              </a:rPr>
              <a:t>kesusahan</a:t>
            </a:r>
            <a:r>
              <a:rPr lang="en-US" altLang="en-US" sz="1600" dirty="0">
                <a:latin typeface="Arial" panose="020B0604020202020204" pitchFamily="34" charset="0"/>
              </a:rPr>
              <a:t>, </a:t>
            </a:r>
            <a:r>
              <a:rPr lang="en-US" altLang="en-US" sz="1600" dirty="0" err="1">
                <a:latin typeface="Arial" panose="020B0604020202020204" pitchFamily="34" charset="0"/>
              </a:rPr>
              <a:t>kerugian</a:t>
            </a:r>
            <a:r>
              <a:rPr lang="en-US" altLang="en-US" sz="1600" dirty="0">
                <a:latin typeface="Arial" panose="020B0604020202020204" pitchFamily="34" charset="0"/>
              </a:rPr>
              <a:t>, </a:t>
            </a:r>
            <a:r>
              <a:rPr lang="en-US" altLang="en-US" sz="1600" dirty="0" err="1">
                <a:latin typeface="Arial" panose="020B0604020202020204" pitchFamily="34" charset="0"/>
              </a:rPr>
              <a:t>atau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</a:rPr>
              <a:t>penderitaan</a:t>
            </a:r>
            <a:r>
              <a:rPr lang="en-US" altLang="en-US" sz="1600" dirty="0">
                <a:latin typeface="Arial" panose="020B0604020202020204" pitchFamily="34" charset="0"/>
              </a:rPr>
              <a:t>; </a:t>
            </a:r>
            <a:r>
              <a:rPr lang="en-US" altLang="en-US" sz="1600" dirty="0" err="1">
                <a:latin typeface="Arial" panose="020B0604020202020204" pitchFamily="34" charset="0"/>
              </a:rPr>
              <a:t>kecelakaan</a:t>
            </a:r>
            <a:r>
              <a:rPr lang="en-US" altLang="en-US" sz="1600" dirty="0">
                <a:latin typeface="Arial" panose="020B0604020202020204" pitchFamily="34" charset="0"/>
              </a:rPr>
              <a:t>; </a:t>
            </a:r>
            <a:r>
              <a:rPr lang="en-US" altLang="en-US" sz="1600" dirty="0" err="1">
                <a:latin typeface="Arial" panose="020B0604020202020204" pitchFamily="34" charset="0"/>
              </a:rPr>
              <a:t>bahaya</a:t>
            </a:r>
            <a:r>
              <a:rPr lang="en-US" altLang="en-US" sz="1600" dirty="0">
                <a:latin typeface="Arial" panose="020B0604020202020204" pitchFamily="34" charset="0"/>
              </a:rPr>
              <a:t>: </a:t>
            </a:r>
            <a:r>
              <a:rPr lang="en-US" altLang="en-US" sz="1600" dirty="0" err="1">
                <a:latin typeface="Arial" panose="020B0604020202020204" pitchFamily="34" charset="0"/>
              </a:rPr>
              <a:t>pemimpin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</a:rPr>
              <a:t>yg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</a:rPr>
              <a:t>tidak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</a:rPr>
              <a:t>jujur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</a:rPr>
              <a:t>akan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</a:rPr>
              <a:t>menimbulkan</a:t>
            </a:r>
            <a:r>
              <a:rPr lang="en-US" altLang="en-US" sz="1600" dirty="0">
                <a:latin typeface="Arial" panose="020B0604020202020204" pitchFamily="34" charset="0"/>
              </a:rPr>
              <a:t> -- </a:t>
            </a:r>
            <a:r>
              <a:rPr lang="en-US" altLang="en-US" sz="1600" dirty="0" err="1">
                <a:latin typeface="Arial" panose="020B0604020202020204" pitchFamily="34" charset="0"/>
              </a:rPr>
              <a:t>bagi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</a:rPr>
              <a:t>negara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</a:rPr>
              <a:t>dan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</a:rPr>
              <a:t>bangsa</a:t>
            </a:r>
            <a:r>
              <a:rPr lang="en-US" altLang="en-US" sz="1600" dirty="0">
                <a:latin typeface="Arial" panose="020B0604020202020204" pitchFamily="34" charset="0"/>
              </a:rPr>
              <a:t>; dl -- , dl </a:t>
            </a:r>
            <a:r>
              <a:rPr lang="en-US" altLang="en-US" sz="1600" dirty="0" err="1">
                <a:latin typeface="Arial" panose="020B0604020202020204" pitchFamily="34" charset="0"/>
              </a:rPr>
              <a:t>bahaya</a:t>
            </a:r>
            <a:r>
              <a:rPr lang="en-US" altLang="en-US" sz="1600" dirty="0">
                <a:latin typeface="Arial" panose="020B0604020202020204" pitchFamily="34" charset="0"/>
              </a:rPr>
              <a:t>; dl </a:t>
            </a:r>
            <a:r>
              <a:rPr lang="en-US" altLang="en-US" sz="1600" dirty="0" err="1">
                <a:latin typeface="Arial" panose="020B0604020202020204" pitchFamily="34" charset="0"/>
              </a:rPr>
              <a:t>kecelakaan</a:t>
            </a:r>
            <a:r>
              <a:rPr lang="en-US" altLang="en-US" sz="1600" dirty="0">
                <a:latin typeface="Arial" panose="020B0604020202020204" pitchFamily="34" charset="0"/>
              </a:rPr>
              <a:t>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(2) ark </a:t>
            </a:r>
            <a:r>
              <a:rPr lang="en-US" altLang="en-US" sz="1600" dirty="0" err="1">
                <a:latin typeface="Arial" panose="020B0604020202020204" pitchFamily="34" charset="0"/>
              </a:rPr>
              <a:t>gangguan</a:t>
            </a:r>
            <a:r>
              <a:rPr lang="en-US" altLang="en-US" sz="1600" dirty="0">
                <a:latin typeface="Arial" panose="020B0604020202020204" pitchFamily="34" charset="0"/>
              </a:rPr>
              <a:t>; </a:t>
            </a:r>
            <a:r>
              <a:rPr lang="en-US" altLang="en-US" sz="1600" dirty="0" err="1">
                <a:latin typeface="Arial" panose="020B0604020202020204" pitchFamily="34" charset="0"/>
              </a:rPr>
              <a:t>godaan</a:t>
            </a:r>
            <a:r>
              <a:rPr lang="en-US" altLang="en-US" sz="1600" dirty="0">
                <a:latin typeface="Arial" panose="020B0604020202020204" pitchFamily="34" charset="0"/>
              </a:rPr>
              <a:t>: </a:t>
            </a:r>
            <a:r>
              <a:rPr lang="en-US" altLang="en-US" sz="1600" dirty="0" err="1">
                <a:latin typeface="Arial" panose="020B0604020202020204" pitchFamily="34" charset="0"/>
              </a:rPr>
              <a:t>mereka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</a:rPr>
              <a:t>mengadakan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</a:rPr>
              <a:t>selamatan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</a:rPr>
              <a:t>untuk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</a:rPr>
              <a:t>menolak</a:t>
            </a:r>
            <a:r>
              <a:rPr lang="en-US" altLang="en-US" sz="1600" dirty="0">
                <a:latin typeface="Arial" panose="020B0604020202020204" pitchFamily="34" charset="0"/>
              </a:rPr>
              <a:t> -- </a:t>
            </a:r>
            <a:r>
              <a:rPr lang="en-US" altLang="en-US" sz="1600" dirty="0" err="1">
                <a:latin typeface="Arial" panose="020B0604020202020204" pitchFamily="34" charset="0"/>
              </a:rPr>
              <a:t>roh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</a:rPr>
              <a:t>jahat</a:t>
            </a:r>
            <a:r>
              <a:rPr lang="en-US" altLang="en-US" sz="1600" dirty="0">
                <a:latin typeface="Arial" panose="020B0604020202020204" pitchFamily="34" charset="0"/>
              </a:rPr>
              <a:t/>
            </a:r>
            <a:br>
              <a:rPr lang="en-US" altLang="en-US" sz="1600" dirty="0">
                <a:latin typeface="Arial" panose="020B0604020202020204" pitchFamily="34" charset="0"/>
              </a:rPr>
            </a:br>
            <a:endParaRPr lang="en-US" altLang="en-US" sz="1600" dirty="0"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" y="5707915"/>
            <a:ext cx="8258992" cy="89255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</a:rPr>
              <a:t>Kebakaran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tidak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sama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dengan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rgbClr val="FFC000"/>
                </a:solidFill>
              </a:rPr>
              <a:t>Bencana</a:t>
            </a:r>
            <a:r>
              <a:rPr lang="en-US" sz="2800" dirty="0" smtClean="0">
                <a:solidFill>
                  <a:schemeClr val="bg1"/>
                </a:solidFill>
              </a:rPr>
              <a:t>, </a:t>
            </a:r>
          </a:p>
          <a:p>
            <a:r>
              <a:rPr lang="en-US" sz="2000" dirty="0" err="1" smtClean="0">
                <a:solidFill>
                  <a:schemeClr val="bg1"/>
                </a:solidFill>
              </a:rPr>
              <a:t>namun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</a:rPr>
              <a:t>dalam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skala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besar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kebakaran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dapat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menjadi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suatu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bencana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04800" y="3763963"/>
            <a:ext cx="1535113" cy="3206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77" dirty="0" err="1">
                <a:latin typeface="+mj-lt"/>
              </a:rPr>
              <a:t>Kebakaran</a:t>
            </a:r>
            <a:endParaRPr lang="en-US" sz="1477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79663" y="4381500"/>
            <a:ext cx="1430337" cy="1755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dirty="0" err="1">
                <a:latin typeface="+mj-lt"/>
              </a:rPr>
              <a:t>Kebakaran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dalam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ruangan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tertutup</a:t>
            </a:r>
            <a:endParaRPr lang="en-US" dirty="0">
              <a:latin typeface="+mj-lt"/>
            </a:endParaRPr>
          </a:p>
          <a:p>
            <a:pPr>
              <a:defRPr/>
            </a:pPr>
            <a:r>
              <a:rPr lang="en-US" dirty="0">
                <a:latin typeface="+mj-lt"/>
              </a:rPr>
              <a:t>(</a:t>
            </a:r>
            <a:r>
              <a:rPr lang="en-US" dirty="0" err="1">
                <a:latin typeface="+mj-lt"/>
              </a:rPr>
              <a:t>Compart-ment</a:t>
            </a:r>
            <a:r>
              <a:rPr lang="en-US" dirty="0">
                <a:latin typeface="+mj-lt"/>
              </a:rPr>
              <a:t> Fires)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14588" y="2459038"/>
            <a:ext cx="1443037" cy="9239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dirty="0" err="1">
                <a:latin typeface="+mj-lt"/>
              </a:rPr>
              <a:t>Kebakaran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terbuka</a:t>
            </a:r>
            <a:endParaRPr lang="en-US" dirty="0">
              <a:latin typeface="+mj-lt"/>
            </a:endParaRPr>
          </a:p>
          <a:p>
            <a:pPr>
              <a:defRPr/>
            </a:pPr>
            <a:r>
              <a:rPr lang="en-US" dirty="0">
                <a:latin typeface="+mj-lt"/>
              </a:rPr>
              <a:t>(Open Fires)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29413" y="1955800"/>
            <a:ext cx="2209800" cy="3206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77" dirty="0" err="1">
                <a:latin typeface="+mj-lt"/>
              </a:rPr>
              <a:t>Industri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Minyak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dan</a:t>
            </a:r>
            <a:r>
              <a:rPr lang="en-US" sz="1477" dirty="0">
                <a:latin typeface="+mj-lt"/>
              </a:rPr>
              <a:t> Gas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29413" y="3325813"/>
            <a:ext cx="2209800" cy="7747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77" dirty="0" err="1">
                <a:latin typeface="+mj-lt"/>
              </a:rPr>
              <a:t>Industri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pengolahan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minyak</a:t>
            </a:r>
            <a:r>
              <a:rPr lang="en-US" sz="1477" dirty="0">
                <a:latin typeface="+mj-lt"/>
              </a:rPr>
              <a:t>, gas,  </a:t>
            </a:r>
            <a:r>
              <a:rPr lang="en-US" sz="1477" dirty="0" err="1">
                <a:latin typeface="+mj-lt"/>
              </a:rPr>
              <a:t>batubara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dan</a:t>
            </a:r>
            <a:r>
              <a:rPr lang="en-US" sz="1477" dirty="0">
                <a:latin typeface="+mj-lt"/>
              </a:rPr>
              <a:t> mineral </a:t>
            </a:r>
            <a:r>
              <a:rPr lang="en-US" sz="1477" dirty="0" err="1">
                <a:latin typeface="+mj-lt"/>
              </a:rPr>
              <a:t>lainnya</a:t>
            </a:r>
            <a:endParaRPr lang="en-US" sz="1477" dirty="0">
              <a:latin typeface="+mj-lt"/>
            </a:endParaRPr>
          </a:p>
        </p:txBody>
      </p:sp>
      <p:sp>
        <p:nvSpPr>
          <p:cNvPr id="31" name="Left Brace 30"/>
          <p:cNvSpPr/>
          <p:nvPr/>
        </p:nvSpPr>
        <p:spPr>
          <a:xfrm>
            <a:off x="1922463" y="2725738"/>
            <a:ext cx="404812" cy="24415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+mj-lt"/>
            </a:endParaRPr>
          </a:p>
        </p:txBody>
      </p:sp>
      <p:sp>
        <p:nvSpPr>
          <p:cNvPr id="43" name="Left Brace 42"/>
          <p:cNvSpPr/>
          <p:nvPr/>
        </p:nvSpPr>
        <p:spPr>
          <a:xfrm>
            <a:off x="6272213" y="2097088"/>
            <a:ext cx="381000" cy="17589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477">
              <a:latin typeface="+mj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729413" y="2695575"/>
            <a:ext cx="2209800" cy="3206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77" dirty="0" err="1">
                <a:latin typeface="+mj-lt"/>
              </a:rPr>
              <a:t>Industri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pembangkit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listrik</a:t>
            </a:r>
            <a:endParaRPr lang="en-US" sz="1477" dirty="0">
              <a:latin typeface="+mj-lt"/>
            </a:endParaRPr>
          </a:p>
        </p:txBody>
      </p:sp>
      <p:cxnSp>
        <p:nvCxnSpPr>
          <p:cNvPr id="61" name="Straight Connector 60"/>
          <p:cNvCxnSpPr>
            <a:stCxn id="43" idx="1"/>
          </p:cNvCxnSpPr>
          <p:nvPr/>
        </p:nvCxnSpPr>
        <p:spPr>
          <a:xfrm rot="10800000" flipH="1">
            <a:off x="6272213" y="2941638"/>
            <a:ext cx="381000" cy="3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9" name="Title 8"/>
          <p:cNvSpPr>
            <a:spLocks noGrp="1"/>
          </p:cNvSpPr>
          <p:nvPr>
            <p:ph type="ctrTitle"/>
          </p:nvPr>
        </p:nvSpPr>
        <p:spPr>
          <a:xfrm>
            <a:off x="130175" y="63500"/>
            <a:ext cx="8794750" cy="595313"/>
          </a:xfrm>
        </p:spPr>
        <p:txBody>
          <a:bodyPr/>
          <a:lstStyle/>
          <a:p>
            <a:r>
              <a:rPr lang="en-US" altLang="en-US" sz="3600" smtClean="0"/>
              <a:t>Tipologi Kebakaran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2413" y="2381250"/>
            <a:ext cx="1695450" cy="5461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77" dirty="0" err="1">
                <a:latin typeface="+mj-lt"/>
              </a:rPr>
              <a:t>Kebakaran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Tidak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ada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kesengajaan</a:t>
            </a:r>
            <a:endParaRPr lang="en-US" sz="1477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3525" y="4576763"/>
            <a:ext cx="1658938" cy="7747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77" dirty="0" err="1">
                <a:latin typeface="+mj-lt"/>
              </a:rPr>
              <a:t>Kebakaran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ada</a:t>
            </a:r>
            <a:r>
              <a:rPr lang="en-US" sz="1477" dirty="0">
                <a:latin typeface="+mj-lt"/>
              </a:rPr>
              <a:t>  </a:t>
            </a:r>
            <a:r>
              <a:rPr lang="en-US" sz="1477" dirty="0" err="1">
                <a:latin typeface="+mj-lt"/>
              </a:rPr>
              <a:t>kesengajaan</a:t>
            </a:r>
            <a:r>
              <a:rPr lang="en-US" sz="1477" dirty="0">
                <a:latin typeface="+mj-lt"/>
              </a:rPr>
              <a:t> (Arson)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32288" y="1524000"/>
            <a:ext cx="1905000" cy="5476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77" dirty="0" err="1">
                <a:latin typeface="+mj-lt"/>
              </a:rPr>
              <a:t>Kebakaran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lahan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dan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hutan</a:t>
            </a:r>
            <a:endParaRPr lang="en-US" sz="1477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32288" y="2122488"/>
            <a:ext cx="1905000" cy="3190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77" dirty="0" err="1">
                <a:latin typeface="+mj-lt"/>
              </a:rPr>
              <a:t>Kebakaran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gambut</a:t>
            </a:r>
            <a:endParaRPr lang="en-US" sz="1477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19588" y="2767013"/>
            <a:ext cx="1905000" cy="3206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77" dirty="0" err="1">
                <a:latin typeface="+mj-lt"/>
              </a:rPr>
              <a:t>Kebakaran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Industri</a:t>
            </a:r>
            <a:endParaRPr lang="en-US" sz="1477" dirty="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19588" y="3167063"/>
            <a:ext cx="1905000" cy="5461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77" dirty="0" err="1">
                <a:latin typeface="+mj-lt"/>
              </a:rPr>
              <a:t>Kebakaran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Transportasi</a:t>
            </a:r>
            <a:endParaRPr lang="en-US" sz="1477" dirty="0">
              <a:latin typeface="+mj-lt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1019175" y="4164013"/>
            <a:ext cx="0" cy="4048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008063" y="3189288"/>
            <a:ext cx="0" cy="387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Left Brace 40"/>
          <p:cNvSpPr/>
          <p:nvPr/>
        </p:nvSpPr>
        <p:spPr>
          <a:xfrm>
            <a:off x="3892550" y="1704975"/>
            <a:ext cx="381000" cy="19192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477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343400" y="4057650"/>
            <a:ext cx="1905000" cy="5461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77" dirty="0" err="1">
                <a:latin typeface="+mj-lt"/>
              </a:rPr>
              <a:t>Rumah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dan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perumahan</a:t>
            </a:r>
            <a:endParaRPr lang="en-US" sz="1477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08475" y="4654550"/>
            <a:ext cx="1905000" cy="3206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77" dirty="0" err="1">
                <a:latin typeface="+mj-lt"/>
              </a:rPr>
              <a:t>Perkantoran</a:t>
            </a:r>
            <a:endParaRPr lang="en-US" sz="1477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95775" y="5000625"/>
            <a:ext cx="2762250" cy="3206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77" dirty="0" err="1">
                <a:latin typeface="+mj-lt"/>
              </a:rPr>
              <a:t>Perhotelan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dan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apartemen</a:t>
            </a:r>
            <a:endParaRPr lang="en-US" sz="1477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08475" y="5367338"/>
            <a:ext cx="2068513" cy="3206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77" dirty="0" err="1">
                <a:latin typeface="+mj-lt"/>
              </a:rPr>
              <a:t>Pusat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perbelanjaan</a:t>
            </a:r>
            <a:endParaRPr lang="en-US" sz="1477" dirty="0">
              <a:latin typeface="+mj-lt"/>
            </a:endParaRPr>
          </a:p>
        </p:txBody>
      </p:sp>
      <p:sp>
        <p:nvSpPr>
          <p:cNvPr id="48" name="Left Brace 47"/>
          <p:cNvSpPr/>
          <p:nvPr/>
        </p:nvSpPr>
        <p:spPr>
          <a:xfrm>
            <a:off x="3903663" y="4206875"/>
            <a:ext cx="381000" cy="20478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319588" y="5715000"/>
            <a:ext cx="1905000" cy="3206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77" dirty="0" err="1">
                <a:latin typeface="+mj-lt"/>
              </a:rPr>
              <a:t>Rumah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sakit</a:t>
            </a:r>
            <a:endParaRPr lang="en-US" sz="1477" dirty="0"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308475" y="6040438"/>
            <a:ext cx="2209800" cy="3190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77" dirty="0" err="1">
                <a:latin typeface="+mj-lt"/>
              </a:rPr>
              <a:t>Bangunan</a:t>
            </a:r>
            <a:r>
              <a:rPr lang="en-US" sz="1477" dirty="0">
                <a:latin typeface="+mj-lt"/>
              </a:rPr>
              <a:t>  </a:t>
            </a:r>
            <a:r>
              <a:rPr lang="en-US" sz="1477" dirty="0" err="1">
                <a:latin typeface="+mj-lt"/>
              </a:rPr>
              <a:t>industri</a:t>
            </a:r>
            <a:endParaRPr lang="en-US" sz="1477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7006" y="6275388"/>
            <a:ext cx="3402013" cy="433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108" dirty="0"/>
              <a:t>[</a:t>
            </a:r>
            <a:r>
              <a:rPr lang="en-US" sz="1108" dirty="0" err="1"/>
              <a:t>Diadaptasi</a:t>
            </a:r>
            <a:r>
              <a:rPr lang="en-US" sz="1108" dirty="0"/>
              <a:t> </a:t>
            </a:r>
            <a:r>
              <a:rPr lang="en-US" sz="1108" dirty="0" err="1"/>
              <a:t>dari</a:t>
            </a:r>
            <a:r>
              <a:rPr lang="en-US" sz="1108" dirty="0"/>
              <a:t> </a:t>
            </a:r>
            <a:r>
              <a:rPr lang="en-US" sz="1108" dirty="0" err="1"/>
              <a:t>paparan</a:t>
            </a:r>
            <a:r>
              <a:rPr lang="en-US" sz="1108" dirty="0"/>
              <a:t> Prof. </a:t>
            </a:r>
            <a:r>
              <a:rPr lang="en-US" sz="1108" dirty="0" err="1"/>
              <a:t>Soeprapto</a:t>
            </a:r>
            <a:r>
              <a:rPr lang="en-US" sz="1108" dirty="0"/>
              <a:t>, </a:t>
            </a:r>
            <a:r>
              <a:rPr lang="en-US" sz="1108" dirty="0" smtClean="0"/>
              <a:t>2005 </a:t>
            </a:r>
            <a:r>
              <a:rPr lang="en-US" sz="1108" dirty="0" err="1" smtClean="0"/>
              <a:t>dan</a:t>
            </a:r>
            <a:r>
              <a:rPr lang="en-US" sz="1108" dirty="0" smtClean="0"/>
              <a:t> Prof. </a:t>
            </a:r>
            <a:r>
              <a:rPr lang="en-US" sz="1108" dirty="0" err="1" smtClean="0"/>
              <a:t>Yulianto</a:t>
            </a:r>
            <a:r>
              <a:rPr lang="en-US" sz="1108" dirty="0" smtClean="0"/>
              <a:t> Nugroho, 2014]</a:t>
            </a:r>
            <a:endParaRPr lang="en-US" sz="1108" dirty="0"/>
          </a:p>
        </p:txBody>
      </p:sp>
      <p:sp>
        <p:nvSpPr>
          <p:cNvPr id="54" name="TextBox 53"/>
          <p:cNvSpPr txBox="1"/>
          <p:nvPr/>
        </p:nvSpPr>
        <p:spPr>
          <a:xfrm>
            <a:off x="277813" y="942975"/>
            <a:ext cx="1600200" cy="546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77" dirty="0" err="1">
                <a:solidFill>
                  <a:schemeClr val="bg1"/>
                </a:solidFill>
                <a:latin typeface="+mj-lt"/>
              </a:rPr>
              <a:t>Penyebab</a:t>
            </a:r>
            <a:r>
              <a:rPr lang="en-US" sz="1477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+mj-lt"/>
              </a:rPr>
              <a:t>Kebakaran</a:t>
            </a:r>
            <a:endParaRPr lang="en-US" sz="1477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116138" y="942975"/>
            <a:ext cx="1600200" cy="546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77" dirty="0" err="1">
                <a:latin typeface="+mj-lt"/>
              </a:rPr>
              <a:t>Lingkungan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Kebakaran</a:t>
            </a:r>
            <a:endParaRPr lang="en-US" sz="1477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308475" y="966788"/>
            <a:ext cx="1951038" cy="3190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77" dirty="0" err="1">
                <a:solidFill>
                  <a:schemeClr val="bg1"/>
                </a:solidFill>
                <a:latin typeface="+mj-lt"/>
              </a:rPr>
              <a:t>Lokasi</a:t>
            </a:r>
            <a:r>
              <a:rPr lang="en-US" sz="1477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+mj-lt"/>
              </a:rPr>
              <a:t>Kebakaran</a:t>
            </a:r>
            <a:endParaRPr lang="en-US" sz="1477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11950" y="977900"/>
            <a:ext cx="1951038" cy="319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77" dirty="0" err="1">
                <a:solidFill>
                  <a:schemeClr val="bg1"/>
                </a:solidFill>
                <a:latin typeface="+mj-lt"/>
              </a:rPr>
              <a:t>Contoh</a:t>
            </a:r>
            <a:r>
              <a:rPr lang="en-US" sz="1477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+mj-lt"/>
              </a:rPr>
              <a:t>industri</a:t>
            </a:r>
            <a:endParaRPr lang="en-US" sz="1477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038600" cy="1143000"/>
          </a:xfrm>
        </p:spPr>
        <p:txBody>
          <a:bodyPr/>
          <a:lstStyle/>
          <a:p>
            <a:r>
              <a:rPr lang="en-US" altLang="en-US" smtClean="0"/>
              <a:t>Nyala Api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Yulianto S Nugroho</a:t>
            </a:r>
            <a:endParaRPr lang="en-US"/>
          </a:p>
        </p:txBody>
      </p:sp>
      <p:pic>
        <p:nvPicPr>
          <p:cNvPr id="1331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13" y="527050"/>
            <a:ext cx="3903662" cy="56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4" descr="Tetrahed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44675"/>
            <a:ext cx="4425950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2304</Words>
  <Application>Microsoft Office PowerPoint</Application>
  <PresentationFormat>On-screen Show (4:3)</PresentationFormat>
  <Paragraphs>449</Paragraphs>
  <Slides>56</Slides>
  <Notes>18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8" baseType="lpstr">
      <vt:lpstr>Office Theme</vt:lpstr>
      <vt:lpstr>Clip</vt:lpstr>
      <vt:lpstr>PowerPoint Presentation</vt:lpstr>
      <vt:lpstr>Materi yang dibahas</vt:lpstr>
      <vt:lpstr>PowerPoint Presentation</vt:lpstr>
      <vt:lpstr>PowerPoint Presentation</vt:lpstr>
      <vt:lpstr>Pengertian dan Definisi NFPA  Glossary of Terms</vt:lpstr>
      <vt:lpstr>Definisi Bencana (Disaster)  The Johns Hopkins and the International Federation of Red Cross and Red Crescent Societies </vt:lpstr>
      <vt:lpstr>Kamus Besar Bahasa Indonesia</vt:lpstr>
      <vt:lpstr>Tipologi Kebakaran</vt:lpstr>
      <vt:lpstr>Nyala Api</vt:lpstr>
      <vt:lpstr>Batas nyala (flammable limits)</vt:lpstr>
      <vt:lpstr>Bahaya “hot spot” dalam bara api Rokok</vt:lpstr>
      <vt:lpstr>Kebakaran di timbunan batubara</vt:lpstr>
      <vt:lpstr>PowerPoint Presentation</vt:lpstr>
      <vt:lpstr>Skala dan Proses Kebakaran   </vt:lpstr>
      <vt:lpstr>Penyebaran nyala api</vt:lpstr>
      <vt:lpstr>Kebakaran dalam ruangan</vt:lpstr>
      <vt:lpstr>Data kebakaran di Indonesia 2013</vt:lpstr>
      <vt:lpstr>Statistik kebakaran di Indonesia tahun 2013</vt:lpstr>
      <vt:lpstr>PowerPoint Presentation</vt:lpstr>
      <vt:lpstr>PowerPoint Presentation</vt:lpstr>
      <vt:lpstr>PowerPoint Presentation</vt:lpstr>
      <vt:lpstr>Visi Pemadam Kebakaran  (Fire Service):</vt:lpstr>
      <vt:lpstr>Misi Pemadam Kebakaran (Fire Service)</vt:lpstr>
      <vt:lpstr>Kelembagaan Pemadam Kebakaran: International Benchmark</vt:lpstr>
      <vt:lpstr>Pengaturan tentang Kebakaran dalam UU RI</vt:lpstr>
      <vt:lpstr>PowerPoint Presentation</vt:lpstr>
      <vt:lpstr>Substansi Rencana Induk Sistem Proteksi Kebakaran (RISPK)</vt:lpstr>
      <vt:lpstr>Program kegiatan Pemadam Kebakaran pada Pra-Saat-Pasca Kebakaran</vt:lpstr>
      <vt:lpstr>Penyelidikan / forensik kebakaran</vt:lpstr>
      <vt:lpstr>Aspek keselamatan kebakaran dalam bangunan gedung</vt:lpstr>
      <vt:lpstr>Persyaratan Keandalan Bangunan Gedung :</vt:lpstr>
      <vt:lpstr>Sistem Keselamatan dan Proteksi Kebakaran pada Bangunan Gedung:</vt:lpstr>
      <vt:lpstr>Proteksi kebakaran</vt:lpstr>
      <vt:lpstr>Jarak antar bangunan</vt:lpstr>
      <vt:lpstr>PowerPoint Presentation</vt:lpstr>
      <vt:lpstr>Jumlah Exit</vt:lpstr>
      <vt:lpstr>Lingkup Proses Penyelenggaraan Bangunan Gedung serta Proses Perijinannya</vt:lpstr>
      <vt:lpstr>Sarana penyelamatan jiwa dan akses petugas pemadam kebakaran</vt:lpstr>
      <vt:lpstr>Akses petugas pemadam kebakaran</vt:lpstr>
      <vt:lpstr>PowerPoint Presentation</vt:lpstr>
      <vt:lpstr>PowerPoint Presentation</vt:lpstr>
      <vt:lpstr>PowerPoint Presentation</vt:lpstr>
      <vt:lpstr>Ledakan (explosion)</vt:lpstr>
      <vt:lpstr>Explosive</vt:lpstr>
      <vt:lpstr>Explosion</vt:lpstr>
      <vt:lpstr>Dust Explosion</vt:lpstr>
      <vt:lpstr>The origin od Explosions</vt:lpstr>
      <vt:lpstr>Chain reaction</vt:lpstr>
      <vt:lpstr>BLEVE</vt:lpstr>
      <vt:lpstr>Explosion</vt:lpstr>
      <vt:lpstr>Explosion</vt:lpstr>
      <vt:lpstr>PowerPoint Presentation</vt:lpstr>
      <vt:lpstr>Fire radiation hazard</vt:lpstr>
      <vt:lpstr>Pelatihan Keterampilan Pemadam Kebakaran</vt:lpstr>
      <vt:lpstr>Referensi</vt:lpstr>
      <vt:lpstr>Terima kasih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Penanganan Bahaya Kebakaran pada Bingaman Gedung</dc:title>
  <dc:creator>Nugroho</dc:creator>
  <cp:lastModifiedBy>nelson</cp:lastModifiedBy>
  <cp:revision>134</cp:revision>
  <dcterms:created xsi:type="dcterms:W3CDTF">2013-02-12T23:25:00Z</dcterms:created>
  <dcterms:modified xsi:type="dcterms:W3CDTF">2021-03-30T07:36:40Z</dcterms:modified>
</cp:coreProperties>
</file>